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5"/>
  </p:notesMasterIdLst>
  <p:sldIdLst>
    <p:sldId id="300" r:id="rId3"/>
    <p:sldId id="323" r:id="rId4"/>
    <p:sldId id="302" r:id="rId5"/>
    <p:sldId id="363" r:id="rId6"/>
    <p:sldId id="324" r:id="rId7"/>
    <p:sldId id="325" r:id="rId8"/>
    <p:sldId id="326" r:id="rId9"/>
    <p:sldId id="327" r:id="rId10"/>
    <p:sldId id="303" r:id="rId11"/>
    <p:sldId id="328" r:id="rId12"/>
    <p:sldId id="304" r:id="rId13"/>
    <p:sldId id="305" r:id="rId14"/>
    <p:sldId id="352" r:id="rId15"/>
    <p:sldId id="353" r:id="rId16"/>
    <p:sldId id="354" r:id="rId17"/>
    <p:sldId id="355" r:id="rId18"/>
    <p:sldId id="359" r:id="rId19"/>
    <p:sldId id="360" r:id="rId20"/>
    <p:sldId id="361" r:id="rId21"/>
    <p:sldId id="362" r:id="rId22"/>
    <p:sldId id="331" r:id="rId23"/>
    <p:sldId id="320" r:id="rId24"/>
    <p:sldId id="322" r:id="rId25"/>
    <p:sldId id="321" r:id="rId26"/>
    <p:sldId id="317" r:id="rId27"/>
    <p:sldId id="333" r:id="rId28"/>
    <p:sldId id="334" r:id="rId29"/>
    <p:sldId id="339" r:id="rId30"/>
    <p:sldId id="340" r:id="rId31"/>
    <p:sldId id="341" r:id="rId32"/>
    <p:sldId id="342" r:id="rId33"/>
    <p:sldId id="343" r:id="rId34"/>
    <p:sldId id="335" r:id="rId35"/>
    <p:sldId id="319" r:id="rId36"/>
    <p:sldId id="349" r:id="rId37"/>
    <p:sldId id="351" r:id="rId38"/>
    <p:sldId id="346" r:id="rId39"/>
    <p:sldId id="347" r:id="rId40"/>
    <p:sldId id="350" r:id="rId41"/>
    <p:sldId id="344" r:id="rId42"/>
    <p:sldId id="318" r:id="rId43"/>
    <p:sldId id="31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9" autoAdjust="0"/>
    <p:restoredTop sz="93470" autoAdjust="0"/>
  </p:normalViewPr>
  <p:slideViewPr>
    <p:cSldViewPr snapToGrid="0">
      <p:cViewPr varScale="1">
        <p:scale>
          <a:sx n="93" d="100"/>
          <a:sy n="93" d="100"/>
        </p:scale>
        <p:origin x="237" y="6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Data archiving to keep database sizes more manageable and reduce the amount of time needed for database maintenance</a:t>
            </a:r>
            <a:endParaRPr lang="en-US" sz="400" dirty="0">
              <a:solidFill>
                <a:schemeClr val="bg1"/>
              </a:solidFill>
            </a:endParaRPr>
          </a:p>
          <a:p>
            <a:pPr lvl="0" fontAlgn="ctr">
              <a:spcBef>
                <a:spcPts val="400"/>
              </a:spcBef>
              <a:spcAft>
                <a:spcPts val="1200"/>
              </a:spcAft>
            </a:pPr>
            <a:r>
              <a:rPr lang="en-US" sz="1200" dirty="0">
                <a:solidFill>
                  <a:schemeClr val="bg1"/>
                </a:solidFill>
              </a:rPr>
              <a:t>Secure offsite backups in less than two hours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4146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02334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78539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48712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61492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133973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857627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02043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109008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36377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pPr>
            <a:r>
              <a:rPr lang="en-US" sz="1200" dirty="0">
                <a:solidFill>
                  <a:schemeClr val="bg1"/>
                </a:solidFill>
              </a:rPr>
              <a:t>Implementing Azure Site Recovery (ASR) to replicate VMware virtual machines to Azure and orchestrate failover in the event of a disaster</a:t>
            </a:r>
          </a:p>
          <a:p>
            <a:pPr lvl="0">
              <a:spcAft>
                <a:spcPts val="600"/>
              </a:spcAft>
            </a:pPr>
            <a:r>
              <a:rPr lang="en-US" sz="1200" dirty="0">
                <a:solidFill>
                  <a:schemeClr val="bg1"/>
                </a:solidFill>
              </a:rPr>
              <a:t>Using SQL Server AlwaysOn Availability Groups to provide synchronous high availability on-premises</a:t>
            </a:r>
          </a:p>
          <a:p>
            <a:pPr lvl="0">
              <a:spcAft>
                <a:spcPts val="600"/>
              </a:spcAft>
            </a:pPr>
            <a:r>
              <a:rPr lang="en-US" sz="1200" dirty="0">
                <a:solidFill>
                  <a:schemeClr val="bg1"/>
                </a:solidFill>
              </a:rPr>
              <a:t>Using SQL Server AlwaysOn Availability Groups to provide asynchronous disaster recovery in Azure</a:t>
            </a:r>
          </a:p>
          <a:p>
            <a:pPr>
              <a:spcAft>
                <a:spcPts val="600"/>
              </a:spcAft>
            </a:pPr>
            <a:r>
              <a:rPr lang="en-US" dirty="0">
                <a:solidFill>
                  <a:schemeClr val="bg1"/>
                </a:solidFill>
              </a:rPr>
              <a:t>Leverage SQL Server AlwaysOn Availability Groups with readable secondaries and read-intent routing to offload the heavy read workloads.</a:t>
            </a:r>
            <a:endParaRPr lang="en-US" sz="1200" dirty="0">
              <a:solidFill>
                <a:schemeClr val="bg1"/>
              </a:solidFill>
            </a:endParaRPr>
          </a:p>
          <a:p>
            <a:pPr lvl="0">
              <a:spcAft>
                <a:spcPts val="600"/>
              </a:spcAft>
            </a:pPr>
            <a:r>
              <a:rPr lang="en-US" sz="1200" dirty="0">
                <a:solidFill>
                  <a:schemeClr val="bg1"/>
                </a:solidFill>
              </a:rPr>
              <a:t>Using SQL Server Always Encrypted to encrypt and decrypt PCI data at the application to protect data in-flight or at rest with keys stored in Azure Key Vault.</a:t>
            </a:r>
          </a:p>
          <a:p>
            <a:pPr lvl="0">
              <a:spcAft>
                <a:spcPts val="600"/>
              </a:spcAft>
            </a:pPr>
            <a:r>
              <a:rPr lang="en-US" sz="1200" dirty="0">
                <a:solidFill>
                  <a:schemeClr val="bg1"/>
                </a:solidFill>
              </a:rPr>
              <a:t>Using SQL Server Stretch Database to store historical data in Azure SQL Stretch database</a:t>
            </a:r>
          </a:p>
          <a:p>
            <a:pPr lvl="0">
              <a:spcAft>
                <a:spcPts val="600"/>
              </a:spcAft>
            </a:pPr>
            <a:r>
              <a:rPr lang="en-US" sz="1200" dirty="0">
                <a:solidFill>
                  <a:schemeClr val="bg1"/>
                </a:solidFill>
              </a:rPr>
              <a:t>Implementing SQL Server Backup to URL to send backups to Azure Storage</a:t>
            </a:r>
          </a:p>
          <a:p>
            <a:pPr lvl="0">
              <a:spcAft>
                <a:spcPts val="600"/>
              </a:spcAft>
            </a:pPr>
            <a:r>
              <a:rPr lang="en-US" sz="1200" dirty="0">
                <a:solidFill>
                  <a:schemeClr val="bg1"/>
                </a:solidFill>
              </a:rPr>
              <a:t>Using Azure Traffic Manager with Azure Site Recovery for availability of customer-facing sites</a:t>
            </a:r>
          </a:p>
          <a:p>
            <a:pPr marL="0" indent="0">
              <a:buNone/>
            </a:pPr>
            <a:r>
              <a:rPr lang="en-US" sz="1200" i="1" dirty="0">
                <a:solidFill>
                  <a:schemeClr val="bg1"/>
                </a:solidFill>
              </a:rPr>
              <a:t>Let us review in more detail.</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460584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Azure Site Recovery will be used to protect the web farm and orchestrate failover of the web farm and the SQL Server in the event of a disaster.  </a:t>
            </a:r>
          </a:p>
          <a:p>
            <a:pPr lvl="0"/>
            <a:r>
              <a:rPr lang="en-US" sz="1200" dirty="0">
                <a:solidFill>
                  <a:schemeClr val="bg1"/>
                </a:solidFill>
              </a:rPr>
              <a:t>The disaster recovery virtual machines in Azure will remain offline until failover. Replicated data will be sent directly to the VHD files sitting in Azure Storage.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Traffic Manager will be configured on two external endpoints (the existing on-premises site and a site that you will pre-configure in DNS for when ASR fails over). When Traffic Manager detects an outage on the primary on-premises site it will failover DNS resolution to the pre-configured site in Azure.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764221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The SQL Server databases will be protected by SQL Server AlwaysOn Availability Groups.</a:t>
            </a:r>
          </a:p>
          <a:p>
            <a:pPr lvl="0"/>
            <a:r>
              <a:rPr lang="en-US" sz="1200" dirty="0">
                <a:solidFill>
                  <a:schemeClr val="bg1"/>
                </a:solidFill>
              </a:rPr>
              <a:t>For on-premises high availability we will use Synchronous Availability Groups with automatic failover.</a:t>
            </a:r>
          </a:p>
          <a:p>
            <a:pPr lvl="0"/>
            <a:r>
              <a:rPr lang="en-US" sz="1200" dirty="0">
                <a:solidFill>
                  <a:schemeClr val="bg1"/>
                </a:solidFill>
              </a:rPr>
              <a:t>The disaster recovery SQL Server virtual machines in Azure will use asynchronous replicas of the availability group.</a:t>
            </a:r>
          </a:p>
          <a:p>
            <a:r>
              <a:rPr lang="en-US" sz="1200" dirty="0">
                <a:solidFill>
                  <a:schemeClr val="bg1"/>
                </a:solidFill>
              </a:rPr>
              <a:t>In addition to the process server on-premises, an Active Directory domain controller would also need to be deployed in Azure to support AlwaysOn.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91509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rPr>
              <a:t>Multiple Async readable secondaries would be deployed to the availability group to support scale out of the read workloads.</a:t>
            </a:r>
          </a:p>
          <a:p>
            <a:pPr lvl="0">
              <a:spcBef>
                <a:spcPts val="600"/>
              </a:spcBef>
              <a:spcAft>
                <a:spcPts val="600"/>
              </a:spcAft>
            </a:pPr>
            <a:r>
              <a:rPr lang="en-US" sz="1200" dirty="0">
                <a:solidFill>
                  <a:schemeClr val="bg1"/>
                </a:solidFill>
              </a:rPr>
              <a:t>The application would take advantage of read-intent routing to the secondaries to offload much of the application read workload.</a:t>
            </a:r>
          </a:p>
          <a:p>
            <a:pPr lvl="0">
              <a:spcBef>
                <a:spcPts val="600"/>
              </a:spcBef>
              <a:spcAft>
                <a:spcPts val="600"/>
              </a:spcAft>
            </a:pPr>
            <a:r>
              <a:rPr lang="en-US" sz="1200" dirty="0">
                <a:solidFill>
                  <a:schemeClr val="bg1"/>
                </a:solidFill>
              </a:rPr>
              <a:t>Third party solutions may be leveraged to add additional routing or caching capabilities. (i.e. ScaleArc)</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37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644181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Stretch Database to migrate historical data transparently and securely to Azure</a:t>
            </a:r>
          </a:p>
          <a:p>
            <a:pPr>
              <a:spcBef>
                <a:spcPts val="1200"/>
              </a:spcBef>
            </a:pPr>
            <a:r>
              <a:rPr lang="en-US" dirty="0">
                <a:solidFill>
                  <a:schemeClr val="bg1"/>
                </a:solidFill>
              </a:rPr>
              <a:t>Ask the following questions before implementing a cold data solution</a:t>
            </a:r>
          </a:p>
          <a:p>
            <a:pPr lvl="1">
              <a:spcBef>
                <a:spcPts val="900"/>
              </a:spcBef>
            </a:pPr>
            <a:r>
              <a:rPr lang="en-US" dirty="0">
                <a:solidFill>
                  <a:schemeClr val="bg1"/>
                </a:solidFill>
              </a:rPr>
              <a:t>What is the retention period of the data?</a:t>
            </a:r>
          </a:p>
          <a:p>
            <a:pPr lvl="1">
              <a:spcBef>
                <a:spcPts val="900"/>
              </a:spcBef>
            </a:pPr>
            <a:r>
              <a:rPr lang="en-US" dirty="0">
                <a:solidFill>
                  <a:schemeClr val="bg1"/>
                </a:solidFill>
              </a:rPr>
              <a:t>How often is the cold data accessed?</a:t>
            </a:r>
          </a:p>
          <a:p>
            <a:pPr lvl="1">
              <a:spcBef>
                <a:spcPts val="900"/>
              </a:spcBef>
            </a:pPr>
            <a:r>
              <a:rPr lang="en-US" dirty="0">
                <a:solidFill>
                  <a:schemeClr val="bg1"/>
                </a:solidFill>
              </a:rPr>
              <a:t>Will the cold data need to be modified or is it immutable?</a:t>
            </a:r>
          </a:p>
          <a:p>
            <a:pPr lvl="1">
              <a:spcBef>
                <a:spcPts val="900"/>
              </a:spcBef>
            </a:pPr>
            <a:r>
              <a:rPr lang="en-US" dirty="0">
                <a:solidFill>
                  <a:schemeClr val="bg1"/>
                </a:solidFill>
              </a:rPr>
              <a:t>Is cold/historical data stored in dedicated tables or mixed </a:t>
            </a:r>
            <a:br>
              <a:rPr lang="en-US" dirty="0">
                <a:solidFill>
                  <a:schemeClr val="bg1"/>
                </a:solidFill>
              </a:rPr>
            </a:br>
            <a:r>
              <a:rPr lang="en-US" dirty="0">
                <a:solidFill>
                  <a:schemeClr val="bg1"/>
                </a:solidFill>
              </a:rPr>
              <a:t>with hot data?</a:t>
            </a:r>
          </a:p>
          <a:p>
            <a:pPr>
              <a:spcBef>
                <a:spcPts val="1200"/>
              </a:spcBef>
            </a:pPr>
            <a:r>
              <a:rPr lang="en-US" dirty="0">
                <a:solidFill>
                  <a:schemeClr val="bg1"/>
                </a:solidFill>
              </a:rPr>
              <a:t>Use the Stretch Database Advisor to identify </a:t>
            </a:r>
            <a:br>
              <a:rPr lang="en-US" dirty="0">
                <a:solidFill>
                  <a:schemeClr val="bg1"/>
                </a:solidFill>
              </a:rPr>
            </a:br>
            <a:r>
              <a:rPr lang="en-US" dirty="0">
                <a:solidFill>
                  <a:schemeClr val="bg1"/>
                </a:solidFill>
              </a:rPr>
              <a:t>tables for Stretch Database and flag any blocking issues</a:t>
            </a:r>
          </a:p>
          <a:p>
            <a:pPr>
              <a:spcBef>
                <a:spcPts val="1200"/>
              </a:spcBef>
            </a:pPr>
            <a:r>
              <a:rPr lang="en-US" dirty="0">
                <a:solidFill>
                  <a:schemeClr val="bg1"/>
                </a:solidFill>
              </a:rPr>
              <a:t>Stretch Database will not require any changes to the </a:t>
            </a:r>
            <a:br>
              <a:rPr lang="en-US" dirty="0">
                <a:solidFill>
                  <a:schemeClr val="bg1"/>
                </a:solidFill>
              </a:rPr>
            </a:br>
            <a:r>
              <a:rPr lang="en-US" dirty="0">
                <a:solidFill>
                  <a:schemeClr val="bg1"/>
                </a:solidFill>
              </a:rPr>
              <a:t>existing applications but queries that touch historical data </a:t>
            </a:r>
            <a:br>
              <a:rPr lang="en-US" dirty="0">
                <a:solidFill>
                  <a:schemeClr val="bg1"/>
                </a:solidFill>
              </a:rPr>
            </a:br>
            <a:r>
              <a:rPr lang="en-US" dirty="0">
                <a:solidFill>
                  <a:schemeClr val="bg1"/>
                </a:solidFill>
              </a:rPr>
              <a:t>will have higher latency</a:t>
            </a:r>
          </a:p>
          <a:p>
            <a:pPr>
              <a:spcBef>
                <a:spcPts val="1200"/>
              </a:spcBef>
            </a:pPr>
            <a:r>
              <a:rPr lang="en-US" dirty="0">
                <a:solidFill>
                  <a:schemeClr val="bg1"/>
                </a:solidFill>
              </a:rPr>
              <a:t>Maintenance experience may improve significantly</a:t>
            </a:r>
          </a:p>
          <a:p>
            <a:pPr lvl="1">
              <a:spcBef>
                <a:spcPts val="900"/>
              </a:spcBef>
            </a:pPr>
            <a:r>
              <a:rPr lang="en-US" dirty="0">
                <a:solidFill>
                  <a:schemeClr val="bg1"/>
                </a:solidFill>
              </a:rPr>
              <a:t>Most maintenance only affects local data</a:t>
            </a: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67894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86" lvl="1" indent="0">
              <a:buNone/>
            </a:pPr>
            <a:r>
              <a:rPr lang="en-US" sz="2400" b="1" dirty="0">
                <a:solidFill>
                  <a:schemeClr val="bg1"/>
                </a:solidFill>
              </a:rPr>
              <a:t>What impact will your design have on the existing reporting system? </a:t>
            </a:r>
          </a:p>
          <a:p>
            <a:pPr lvl="2"/>
            <a:r>
              <a:rPr lang="en-US" sz="2000" dirty="0">
                <a:solidFill>
                  <a:schemeClr val="bg1"/>
                </a:solidFill>
              </a:rPr>
              <a:t>The existing reporting system will not need any modifications after implementing Stretch Database.</a:t>
            </a:r>
          </a:p>
          <a:p>
            <a:pPr lvl="2"/>
            <a:r>
              <a:rPr lang="en-US" sz="2000" dirty="0">
                <a:solidFill>
                  <a:schemeClr val="bg1"/>
                </a:solidFill>
              </a:rPr>
              <a:t>Queries that include Stretch-enabled tables are expected to perform more slowly than they did before the tables were enabled for Stretch.</a:t>
            </a:r>
          </a:p>
          <a:p>
            <a:pPr marL="252086" lvl="1" indent="0">
              <a:buNone/>
            </a:pPr>
            <a:r>
              <a:rPr lang="en-US" sz="2400" b="1" dirty="0">
                <a:solidFill>
                  <a:schemeClr val="bg1"/>
                </a:solidFill>
              </a:rPr>
              <a:t>How will this solution effect the current maintenance issues?</a:t>
            </a:r>
          </a:p>
          <a:p>
            <a:pPr lvl="2"/>
            <a:r>
              <a:rPr lang="en-US" sz="2000" dirty="0">
                <a:solidFill>
                  <a:schemeClr val="bg1"/>
                </a:solidFill>
              </a:rPr>
              <a:t>By migrating a large portion of the data into Azure SQL Database, the regular maintenance should improve dramatically. Backups will only back up and index maintenance will have a significantly smaller data set to work with.</a:t>
            </a: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88144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provides the most straightforward replacement of the existing backup solution. </a:t>
            </a:r>
          </a:p>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uses an Azure Storage in your subscription to perform an offsite backup.</a:t>
            </a:r>
          </a:p>
          <a:p>
            <a:pPr marL="342900" indent="-342900">
              <a:lnSpc>
                <a:spcPct val="90000"/>
              </a:lnSpc>
              <a:spcAft>
                <a:spcPts val="600"/>
              </a:spcAft>
              <a:buFont typeface="Arial" panose="020B0604020202020204" pitchFamily="34" charset="0"/>
              <a:buChar char="•"/>
            </a:pPr>
            <a:r>
              <a:rPr lang="en-US" sz="1200" dirty="0">
                <a:solidFill>
                  <a:schemeClr val="bg1"/>
                </a:solidFill>
              </a:rPr>
              <a:t>Azure Storage access control prevents unauthorized access by requiring a key to access the storage account. </a:t>
            </a:r>
          </a:p>
          <a:p>
            <a:pPr marL="342900" indent="-342900">
              <a:lnSpc>
                <a:spcPct val="90000"/>
              </a:lnSpc>
              <a:spcAft>
                <a:spcPts val="600"/>
              </a:spcAft>
              <a:buFont typeface="Arial" panose="020B0604020202020204" pitchFamily="34" charset="0"/>
              <a:buChar char="•"/>
            </a:pPr>
            <a:r>
              <a:rPr lang="en-US" sz="1200" dirty="0">
                <a:solidFill>
                  <a:schemeClr val="bg1"/>
                </a:solidFill>
              </a:rPr>
              <a:t>Using the WITH ENCRYPTION option in the backup command further secures the backup from unauthorized backup.</a:t>
            </a:r>
          </a:p>
          <a:p>
            <a:pPr marL="342900" indent="-342900">
              <a:lnSpc>
                <a:spcPct val="90000"/>
              </a:lnSpc>
              <a:spcAft>
                <a:spcPts val="600"/>
              </a:spcAft>
              <a:buFont typeface="Arial" panose="020B0604020202020204" pitchFamily="34" charset="0"/>
              <a:buChar char="•"/>
            </a:pPr>
            <a:r>
              <a:rPr lang="en-US" sz="1200" dirty="0">
                <a:solidFill>
                  <a:schemeClr val="bg1"/>
                </a:solidFill>
              </a:rPr>
              <a:t>Geo-redundancy in Azure Storage asynchronously copies the backup files to a second region.</a:t>
            </a:r>
          </a:p>
          <a:p>
            <a:pPr marL="342900" indent="-342900">
              <a:lnSpc>
                <a:spcPct val="90000"/>
              </a:lnSpc>
              <a:spcAft>
                <a:spcPts val="600"/>
              </a:spcAft>
              <a:buFont typeface="Arial" panose="020B0604020202020204" pitchFamily="34" charset="0"/>
              <a:buChar char="•"/>
            </a:pPr>
            <a:r>
              <a:rPr lang="en-US" sz="1200" dirty="0">
                <a:solidFill>
                  <a:schemeClr val="bg1"/>
                </a:solidFill>
              </a:rPr>
              <a:t>Managing Azure Storage Account performance targets can be managed by spreading multiple databases’ backups across multiple storage accounts.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691456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764081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While leveraging synchronous Availability Groups for high availability will have an impact on write performance, the overall benefit of the read scale-out will outweigh any negative impact on the write workload. </a:t>
            </a:r>
            <a:r>
              <a:rPr lang="en-US" dirty="0"/>
              <a:t>People always want to argue about this.</a:t>
            </a:r>
            <a:r>
              <a:rPr lang="en-US" sz="1200" dirty="0">
                <a:solidFill>
                  <a:schemeClr val="tx1"/>
                </a:solidFill>
              </a:rPr>
              <a:t> </a:t>
            </a:r>
            <a:r>
              <a:rPr lang="en-US" dirty="0"/>
              <a:t>The fact is that even on a database that is considered a heavy write workload, most of the io is still dominated by reads (unless you are talking about special cases like loading data, or writing to heaps and never issuing a read). Most OLTP systems have some amount of dedicated read going on. In this case the customer has specifically stated that their analysis shows that a heavy READ workload is causing performance issues. Obviously this could be something simple like an indexing problem but the customer has also specifically asked about a scale-out solution. If someone is concerned about a solution requiring more licensing, note that scaling a single server up to handle the read workload may not be enough, also that hardware cost goes up exponentially with performance (or at least it is not linear) and that you are already leveraging availability groups.</a:t>
            </a: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415840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45056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634320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2349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 Publishing is a media and publishing company in Seattle, Washington, with approximately 5,000 employees. It has a successful direct-to-consumer e-commerce site built with .NET and using SQL Server to store customer profile and order information.  </a:t>
            </a:r>
          </a:p>
          <a:p>
            <a:endParaRPr lang="en-US" sz="1200" dirty="0">
              <a:solidFill>
                <a:schemeClr val="bg1"/>
              </a:solidFill>
            </a:endParaRPr>
          </a:p>
          <a:p>
            <a:r>
              <a:rPr lang="en-US" sz="1200" dirty="0">
                <a:solidFill>
                  <a:schemeClr val="bg1"/>
                </a:solidFill>
              </a:rPr>
              <a:t>Fabrikam has a single data center for both internal and customer-facing applications. Most servers are virtualized on VMware. Application servers primarily run Microsoft server software, including Active Directory (AD) Domain Services and a number of AD-integrated services, including Exchange 2013, as well as multi-tier, internal, AD-integrated Microsoft Internet Information Services (IIS)–based web applications with SQL Server 2016 as the database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24408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3150654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6/29/2018 5:27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Fabrikam’s e-commerce site recently experienced a multi-day outage due to a lightning strike, which disabled both the primary and secondary cooling systems at the data center causing the outage while the cooling systems were repaired.</a:t>
            </a:r>
          </a:p>
          <a:p>
            <a:endParaRPr lang="en-US" sz="1200" dirty="0">
              <a:solidFill>
                <a:schemeClr val="bg1"/>
              </a:solidFill>
            </a:endParaRPr>
          </a:p>
          <a:p>
            <a:r>
              <a:rPr lang="en-US" sz="1200" dirty="0">
                <a:solidFill>
                  <a:schemeClr val="bg1"/>
                </a:solidFill>
              </a:rPr>
              <a:t>“A disaster recovery site has been on our project proposals for the last four years, but it has always been shelved due to budget constraints,” says Michelle Jenkins, Chief Information Officer (CIO). </a:t>
            </a:r>
          </a:p>
          <a:p>
            <a:endParaRPr lang="en-US" sz="1200" dirty="0">
              <a:solidFill>
                <a:schemeClr val="bg1"/>
              </a:solidFill>
            </a:endParaRPr>
          </a:p>
          <a:p>
            <a:r>
              <a:rPr lang="en-US" sz="1200" dirty="0">
                <a:solidFill>
                  <a:schemeClr val="bg1"/>
                </a:solidFill>
              </a:rPr>
              <a:t>Fabrikam now has board approval for additional funds to build out a new disaster recovery (DR) site. To keep capital expenditures in check, Fabrikam would like to use the public cloud to host its DR site.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8141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Classic backup/restore</a:t>
            </a:r>
          </a:p>
          <a:p>
            <a:pPr marL="342900" indent="-342900">
              <a:spcAft>
                <a:spcPts val="600"/>
              </a:spcAft>
            </a:pPr>
            <a:r>
              <a:rPr lang="en-US" sz="1200" dirty="0">
                <a:solidFill>
                  <a:schemeClr val="bg1"/>
                </a:solidFill>
              </a:rPr>
              <a:t>No offsite warm standby machines are available.</a:t>
            </a:r>
          </a:p>
          <a:p>
            <a:pPr marL="342900" indent="-342900">
              <a:spcAft>
                <a:spcPts val="600"/>
              </a:spcAft>
            </a:pPr>
            <a:r>
              <a:rPr lang="en-US" sz="1200" dirty="0">
                <a:solidFill>
                  <a:schemeClr val="bg1"/>
                </a:solidFill>
              </a:rPr>
              <a:t>Backups are dumped to a file share, which is then backed up to tape and shipped offsite.</a:t>
            </a:r>
          </a:p>
          <a:p>
            <a:pPr marL="342900" indent="-342900">
              <a:spcAft>
                <a:spcPts val="600"/>
              </a:spcAft>
            </a:pPr>
            <a:r>
              <a:rPr lang="en-US" sz="1200" dirty="0">
                <a:solidFill>
                  <a:schemeClr val="bg1"/>
                </a:solidFill>
              </a:rPr>
              <a:t>No automation, all steps are currently manual.</a:t>
            </a:r>
          </a:p>
          <a:p>
            <a:pPr marL="342900" indent="-342900">
              <a:spcAft>
                <a:spcPts val="600"/>
              </a:spcAft>
            </a:pPr>
            <a:r>
              <a:rPr lang="en-US" sz="1200" dirty="0">
                <a:solidFill>
                  <a:schemeClr val="bg1"/>
                </a:solidFill>
              </a:rPr>
              <a:t>Disaster site relies on temporary hardware rented from a hosting facility.</a:t>
            </a:r>
          </a:p>
          <a:p>
            <a:pPr marL="342900" indent="-342900">
              <a:spcAft>
                <a:spcPts val="600"/>
              </a:spcAft>
            </a:pPr>
            <a:r>
              <a:rPr lang="en-US" sz="1200" dirty="0">
                <a:solidFill>
                  <a:schemeClr val="bg1"/>
                </a:solidFill>
              </a:rPr>
              <a:t>Failover has never been tested due to cost and complexity.</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39939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The application periodically experiences high latency at the data tier during periods of high read workloads.</a:t>
            </a:r>
          </a:p>
          <a:p>
            <a:pPr marL="342900" indent="-342900">
              <a:spcAft>
                <a:spcPts val="600"/>
              </a:spcAft>
            </a:pPr>
            <a:r>
              <a:rPr lang="en-US" sz="1200" dirty="0">
                <a:solidFill>
                  <a:schemeClr val="bg1"/>
                </a:solidFill>
              </a:rPr>
              <a:t>Maintenance jobs are running too long due to large tables with no archive strategy.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707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This database contains both PCI and PII data. Currently the PCI data is encrypted at the column level. They need to prevent the exposure of this data both at rest and in flight. </a:t>
            </a:r>
          </a:p>
          <a:p>
            <a:pPr marL="342900" indent="-342900">
              <a:spcAft>
                <a:spcPts val="600"/>
              </a:spcAft>
            </a:pPr>
            <a:r>
              <a:rPr lang="en-US" sz="1200" dirty="0">
                <a:solidFill>
                  <a:schemeClr val="bg1"/>
                </a:solidFill>
              </a:rPr>
              <a:t>Encryption key management. The encryption keys need to be managed by the security administrator, not the DBA team. At the same time, they would like to automate as much of the key management as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820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Full, multi-site disaster recovery solution for both the web tier and data tier with minimal complexity, orchestrated failover, and near-zero data loss</a:t>
            </a:r>
            <a:endParaRPr lang="en-US" sz="400" dirty="0">
              <a:solidFill>
                <a:schemeClr val="bg1"/>
              </a:solidFill>
            </a:endParaRPr>
          </a:p>
          <a:p>
            <a:pPr lvl="0" fontAlgn="ctr">
              <a:spcBef>
                <a:spcPts val="400"/>
              </a:spcBef>
              <a:spcAft>
                <a:spcPts val="1200"/>
              </a:spcAft>
            </a:pPr>
            <a:r>
              <a:rPr lang="en-US" sz="1200" dirty="0">
                <a:solidFill>
                  <a:schemeClr val="bg1"/>
                </a:solidFill>
              </a:rPr>
              <a:t>Highly available, fault-tolerant SQL Server service with cross-site disaster recovery</a:t>
            </a:r>
            <a:endParaRPr lang="en-US" sz="400" dirty="0">
              <a:solidFill>
                <a:schemeClr val="bg1"/>
              </a:solidFill>
            </a:endParaRPr>
          </a:p>
          <a:p>
            <a:pPr marL="0" marR="0" lvl="0" indent="0" algn="l" defTabSz="914400" rtl="0" eaLnBrk="1" fontAlgn="ctr" latinLnBrk="0" hangingPunct="1">
              <a:lnSpc>
                <a:spcPct val="100000"/>
              </a:lnSpc>
              <a:spcBef>
                <a:spcPts val="400"/>
              </a:spcBef>
              <a:spcAft>
                <a:spcPts val="1200"/>
              </a:spcAft>
              <a:buClrTx/>
              <a:buSzTx/>
              <a:buFontTx/>
              <a:buNone/>
              <a:tabLst/>
              <a:defRPr/>
            </a:pPr>
            <a:r>
              <a:rPr lang="en-US" sz="1200" dirty="0">
                <a:solidFill>
                  <a:schemeClr val="bg1"/>
                </a:solidFill>
              </a:rPr>
              <a:t>The ability to seamlessly scale DR site infrastructure as the environment grows</a:t>
            </a:r>
          </a:p>
          <a:p>
            <a:pPr lvl="0" fontAlgn="ctr">
              <a:spcBef>
                <a:spcPts val="400"/>
              </a:spcBef>
              <a:spcAft>
                <a:spcPts val="1200"/>
              </a:spcAft>
            </a:pPr>
            <a:r>
              <a:rPr lang="en-US" sz="1200" dirty="0">
                <a:solidFill>
                  <a:schemeClr val="bg1"/>
                </a:solidFill>
              </a:rPr>
              <a:t>Scale-out the SQL Server data platform to improve performance of heavy read workloads.</a:t>
            </a:r>
            <a:endParaRPr lang="en-US" sz="400" dirty="0">
              <a:solidFill>
                <a:schemeClr val="bg1"/>
              </a:solidFill>
            </a:endParaRPr>
          </a:p>
          <a:p>
            <a:pPr lvl="0" fontAlgn="ctr">
              <a:spcBef>
                <a:spcPts val="400"/>
              </a:spcBef>
              <a:spcAft>
                <a:spcPts val="1200"/>
              </a:spcAft>
            </a:pPr>
            <a:r>
              <a:rPr lang="en-US" sz="1200" dirty="0">
                <a:solidFill>
                  <a:schemeClr val="bg1"/>
                </a:solidFill>
              </a:rPr>
              <a:t>A data encryption solution to protect all PCI data elements in flight and at rest</a:t>
            </a:r>
          </a:p>
          <a:p>
            <a:pPr lvl="0" fontAlgn="ctr">
              <a:spcBef>
                <a:spcPts val="400"/>
              </a:spcBef>
              <a:spcAft>
                <a:spcPts val="1200"/>
              </a:spcAft>
            </a:pPr>
            <a:r>
              <a:rPr lang="en-US" sz="1200" dirty="0">
                <a:solidFill>
                  <a:schemeClr val="bg1"/>
                </a:solidFill>
              </a:rPr>
              <a:t>Key management solution that does not expose the unencrypted keys to unauthorized personnel (including DBAs and Developers) and allows for key rotation by the security administration team.</a:t>
            </a:r>
            <a:endParaRPr lang="en-US" sz="4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24478" y="2209693"/>
            <a:ext cx="7171335" cy="899336"/>
          </a:xfrm>
        </p:spPr>
        <p:txBody>
          <a:bodyPr/>
          <a:lstStyle/>
          <a:p>
            <a:r>
              <a:rPr lang="en-US" dirty="0"/>
              <a:t>SQL Server hybrid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539577"/>
          </a:xfrm>
        </p:spPr>
        <p:txBody>
          <a:bodyPr>
            <a:noAutofit/>
          </a:bodyPr>
          <a:lstStyle/>
          <a:p>
            <a:r>
              <a:rPr lang="en-US" sz="2800" dirty="0">
                <a:solidFill>
                  <a:schemeClr val="tx1"/>
                </a:solidFill>
              </a:rPr>
              <a:t>Data archival solution</a:t>
            </a:r>
          </a:p>
          <a:p>
            <a:pPr lvl="1"/>
            <a:r>
              <a:rPr lang="en-US" sz="2200" dirty="0">
                <a:solidFill>
                  <a:schemeClr val="tx1"/>
                </a:solidFill>
              </a:rPr>
              <a:t>Reduce size of the large tables</a:t>
            </a:r>
          </a:p>
          <a:p>
            <a:pPr lvl="1"/>
            <a:r>
              <a:rPr lang="en-US" sz="2200" dirty="0">
                <a:solidFill>
                  <a:schemeClr val="tx1"/>
                </a:solidFill>
              </a:rPr>
              <a:t>Reduce the runtimes for maintenance jobs</a:t>
            </a:r>
          </a:p>
          <a:p>
            <a:pPr lvl="1"/>
            <a:r>
              <a:rPr lang="en-US" sz="2200" dirty="0">
                <a:solidFill>
                  <a:schemeClr val="tx1"/>
                </a:solidFill>
              </a:rPr>
              <a:t>Allow for access of archived data without changes to existing queries</a:t>
            </a:r>
          </a:p>
          <a:p>
            <a:r>
              <a:rPr lang="en-US" sz="2800" dirty="0">
                <a:solidFill>
                  <a:schemeClr val="tx1"/>
                </a:solidFill>
                <a:latin typeface="+mj-lt"/>
              </a:rPr>
              <a:t>Backup solution</a:t>
            </a:r>
          </a:p>
          <a:p>
            <a:pPr lvl="1"/>
            <a:r>
              <a:rPr lang="en-US" sz="2200" dirty="0">
                <a:solidFill>
                  <a:schemeClr val="tx1"/>
                </a:solidFill>
                <a:latin typeface="+mj-lt"/>
              </a:rPr>
              <a:t>Backups must be offsite within two hours of backup completion</a:t>
            </a:r>
          </a:p>
          <a:p>
            <a:pPr lvl="1"/>
            <a:r>
              <a:rPr lang="en-US" sz="2200" dirty="0">
                <a:solidFill>
                  <a:schemeClr val="tx1"/>
                </a:solidFill>
                <a:latin typeface="+mj-lt"/>
              </a:rPr>
              <a:t>Backups must be online and accessible by DBA team </a:t>
            </a:r>
          </a:p>
          <a:p>
            <a:pPr lvl="1"/>
            <a:r>
              <a:rPr lang="en-US" sz="2200" dirty="0">
                <a:solidFill>
                  <a:schemeClr val="tx1"/>
                </a:solidFill>
                <a:latin typeface="+mj-lt"/>
              </a:rPr>
              <a:t>Minimize network overhead of the backups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400198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2400" dirty="0">
                <a:solidFill>
                  <a:schemeClr val="tx1"/>
                </a:solidFill>
              </a:rPr>
              <a:t>Solution must support orchestrated failover so that failover does not require all hands on deck.</a:t>
            </a:r>
          </a:p>
          <a:p>
            <a:pPr>
              <a:spcAft>
                <a:spcPts val="600"/>
              </a:spcAft>
            </a:pPr>
            <a:r>
              <a:rPr lang="en-US" sz="2400" dirty="0">
                <a:solidFill>
                  <a:schemeClr val="tx1"/>
                </a:solidFill>
              </a:rPr>
              <a:t>Solution must support the existing VMware infrastructure.</a:t>
            </a:r>
          </a:p>
          <a:p>
            <a:pPr>
              <a:spcAft>
                <a:spcPts val="600"/>
              </a:spcAft>
            </a:pPr>
            <a:r>
              <a:rPr lang="en-US" sz="2400" dirty="0">
                <a:solidFill>
                  <a:schemeClr val="tx1"/>
                </a:solidFill>
              </a:rPr>
              <a:t>Solution must not have a negative impact base performance.</a:t>
            </a:r>
          </a:p>
          <a:p>
            <a:pPr>
              <a:spcAft>
                <a:spcPts val="600"/>
              </a:spcAft>
            </a:pPr>
            <a:r>
              <a:rPr lang="en-US" sz="2400" dirty="0">
                <a:solidFill>
                  <a:schemeClr val="tx1"/>
                </a:solidFill>
              </a:rPr>
              <a:t>DR infrastructure must be easily scalable to support changes in the workload.</a:t>
            </a:r>
          </a:p>
          <a:p>
            <a:pPr>
              <a:spcAft>
                <a:spcPts val="600"/>
              </a:spcAft>
            </a:pPr>
            <a:r>
              <a:rPr lang="en-US" sz="2400" dirty="0">
                <a:solidFill>
                  <a:schemeClr val="tx1"/>
                </a:solidFill>
              </a:rPr>
              <a:t>Both primary and DR sites must be highly available.</a:t>
            </a:r>
          </a:p>
          <a:p>
            <a:pPr>
              <a:spcAft>
                <a:spcPts val="600"/>
              </a:spcAft>
            </a:pPr>
            <a:r>
              <a:rPr lang="en-US" sz="2400" dirty="0">
                <a:solidFill>
                  <a:schemeClr val="tx1"/>
                </a:solidFill>
              </a:rPr>
              <a:t>Archive solution must not impact the current applications that periodically pull historical data from the production system.</a:t>
            </a:r>
          </a:p>
          <a:p>
            <a:pPr>
              <a:spcAft>
                <a:spcPts val="600"/>
              </a:spcAft>
            </a:pPr>
            <a:r>
              <a:rPr lang="en-US" sz="2400" dirty="0">
                <a:solidFill>
                  <a:schemeClr val="tx1"/>
                </a:solidFill>
              </a:rPr>
              <a:t>Backups need to be secure and should minimize network overhead.</a:t>
            </a:r>
            <a:endParaRPr lang="en-US" sz="16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653096" cy="5317949"/>
          </a:xfrm>
        </p:spPr>
        <p:txBody>
          <a:bodyPr>
            <a:noAutofit/>
          </a:bodyPr>
          <a:lstStyle/>
          <a:p>
            <a:pPr marL="0" indent="0">
              <a:buNone/>
            </a:pPr>
            <a:r>
              <a:rPr lang="en-US" sz="3600" dirty="0">
                <a:solidFill>
                  <a:schemeClr val="tx1"/>
                </a:solidFill>
                <a:latin typeface="+mj-lt"/>
              </a:rPr>
              <a:t>Azure Site Recovery</a:t>
            </a:r>
          </a:p>
          <a:p>
            <a:pPr lvl="1"/>
            <a:r>
              <a:rPr lang="en-US" sz="2800" dirty="0">
                <a:solidFill>
                  <a:schemeClr val="tx1"/>
                </a:solidFill>
                <a:latin typeface="Segoe UI Semilight" panose="020B0402040204020203" pitchFamily="34" charset="0"/>
                <a:cs typeface="Segoe UI Semilight" panose="020B0402040204020203" pitchFamily="34" charset="0"/>
              </a:rPr>
              <a:t>Support for on-premises to on-premises, and on-premises to Azure failover</a:t>
            </a:r>
          </a:p>
          <a:p>
            <a:pPr lvl="1"/>
            <a:r>
              <a:rPr lang="en-US" sz="2800" dirty="0">
                <a:solidFill>
                  <a:schemeClr val="tx1"/>
                </a:solidFill>
                <a:latin typeface="Segoe UI Semilight" panose="020B0402040204020203" pitchFamily="34" charset="0"/>
                <a:cs typeface="Segoe UI Semilight" panose="020B0402040204020203" pitchFamily="34" charset="0"/>
              </a:rPr>
              <a:t>Automated protection and replication of on-premises, Hyper-V, and VMware machines</a:t>
            </a:r>
          </a:p>
          <a:p>
            <a:pPr lvl="1"/>
            <a:r>
              <a:rPr lang="en-US" sz="2800" dirty="0">
                <a:solidFill>
                  <a:schemeClr val="tx1"/>
                </a:solidFill>
                <a:latin typeface="Segoe UI Semilight" panose="020B0402040204020203" pitchFamily="34" charset="0"/>
                <a:cs typeface="Segoe UI Semilight" panose="020B0402040204020203" pitchFamily="34" charset="0"/>
              </a:rPr>
              <a:t>Orchestrated failover</a:t>
            </a:r>
          </a:p>
          <a:p>
            <a:pPr lvl="1"/>
            <a:r>
              <a:rPr lang="en-US" sz="2800" dirty="0">
                <a:solidFill>
                  <a:schemeClr val="tx1"/>
                </a:solidFill>
                <a:latin typeface="Segoe UI Semilight" panose="020B0402040204020203" pitchFamily="34" charset="0"/>
                <a:cs typeface="Segoe UI Semilight" panose="020B0402040204020203" pitchFamily="34" charset="0"/>
              </a:rPr>
              <a:t>Customizable recovery plans</a:t>
            </a:r>
          </a:p>
          <a:p>
            <a:pPr lvl="1"/>
            <a:r>
              <a:rPr lang="en-US" sz="2800" dirty="0">
                <a:solidFill>
                  <a:schemeClr val="tx1"/>
                </a:solidFill>
                <a:latin typeface="Segoe UI Semilight" panose="020B0402040204020203" pitchFamily="34" charset="0"/>
                <a:cs typeface="Segoe UI Semilight" panose="020B0402040204020203" pitchFamily="34" charset="0"/>
              </a:rPr>
              <a:t>Recovery plan testing</a:t>
            </a:r>
          </a:p>
          <a:p>
            <a:pPr marL="0" indent="0">
              <a:spcAft>
                <a:spcPts val="882"/>
              </a:spcAft>
              <a:buNone/>
            </a:pPr>
            <a:endParaRPr lang="en-US" sz="1800" dirty="0">
              <a:solidFill>
                <a:schemeClr val="tx1"/>
              </a:solidFill>
            </a:endParaRPr>
          </a:p>
        </p:txBody>
      </p:sp>
      <p:pic>
        <p:nvPicPr>
          <p:cNvPr id="4" name="Picture 3" descr="This is a diagram of the multiple deployment architectures of Azure Site Recover: on-premises datacenter to Azure, and on-premises datacenter to on-premises datacenter." title="Common Azure Site Recovery scenarios">
            <a:extLst>
              <a:ext uri="{FF2B5EF4-FFF2-40B4-BE49-F238E27FC236}">
                <a16:creationId xmlns:a16="http://schemas.microsoft.com/office/drawing/2014/main" id="{44C7FF5C-CB53-40D9-8D07-F871AA5DC9B6}"/>
              </a:ext>
            </a:extLst>
          </p:cNvPr>
          <p:cNvPicPr>
            <a:picLocks noChangeAspect="1"/>
          </p:cNvPicPr>
          <p:nvPr/>
        </p:nvPicPr>
        <p:blipFill>
          <a:blip r:embed="rId3"/>
          <a:stretch>
            <a:fillRect/>
          </a:stretch>
        </p:blipFill>
        <p:spPr>
          <a:xfrm>
            <a:off x="6819940" y="641181"/>
            <a:ext cx="4804064" cy="568196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057672" cy="5317949"/>
          </a:xfrm>
        </p:spPr>
        <p:txBody>
          <a:bodyPr>
            <a:noAutofit/>
          </a:bodyPr>
          <a:lstStyle/>
          <a:p>
            <a:pPr marL="0" indent="0">
              <a:buNone/>
            </a:pPr>
            <a:r>
              <a:rPr lang="en-US" sz="3600" dirty="0">
                <a:solidFill>
                  <a:schemeClr val="tx1"/>
                </a:solidFill>
                <a:latin typeface="+mj-lt"/>
              </a:rPr>
              <a:t>Always Encrypted</a:t>
            </a:r>
          </a:p>
          <a:p>
            <a:pPr lvl="1"/>
            <a:r>
              <a:rPr lang="en-US" sz="2800" dirty="0">
                <a:solidFill>
                  <a:schemeClr val="tx1"/>
                </a:solidFill>
                <a:latin typeface="Segoe UI Semilight" panose="020B0402040204020203" pitchFamily="34" charset="0"/>
                <a:cs typeface="Segoe UI Semilight" panose="020B0402040204020203" pitchFamily="34" charset="0"/>
              </a:rPr>
              <a:t>Transparent client side encryption</a:t>
            </a:r>
          </a:p>
          <a:p>
            <a:pPr lvl="1"/>
            <a:r>
              <a:rPr lang="en-US" sz="2800" dirty="0">
                <a:solidFill>
                  <a:schemeClr val="tx1"/>
                </a:solidFill>
                <a:latin typeface="Segoe UI Semilight" panose="020B0402040204020203" pitchFamily="34" charset="0"/>
                <a:cs typeface="Segoe UI Semilight" panose="020B0402040204020203" pitchFamily="34" charset="0"/>
              </a:rPr>
              <a:t>Equality joins, grouping and indexing on encrypted columns</a:t>
            </a:r>
          </a:p>
          <a:p>
            <a:pPr lvl="1"/>
            <a:r>
              <a:rPr lang="en-US" sz="2800" dirty="0">
                <a:solidFill>
                  <a:schemeClr val="tx1"/>
                </a:solidFill>
                <a:latin typeface="Segoe UI Semilight" panose="020B0402040204020203" pitchFamily="34" charset="0"/>
                <a:cs typeface="Segoe UI Semilight" panose="020B0402040204020203" pitchFamily="34" charset="0"/>
              </a:rPr>
              <a:t>Separate key management from data management</a:t>
            </a:r>
          </a:p>
          <a:p>
            <a:pPr lvl="1"/>
            <a:r>
              <a:rPr lang="en-US" sz="2800" dirty="0">
                <a:solidFill>
                  <a:schemeClr val="tx1"/>
                </a:solidFill>
                <a:latin typeface="Segoe UI Semilight" panose="020B0402040204020203" pitchFamily="34" charset="0"/>
                <a:cs typeface="Segoe UI Semilight" panose="020B0402040204020203" pitchFamily="34" charset="0"/>
              </a:rPr>
              <a:t>Minimal application changes</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53D19B1F-1E47-4F10-8D3A-98FCB7A9F558}"/>
              </a:ext>
            </a:extLst>
          </p:cNvPr>
          <p:cNvPicPr>
            <a:picLocks noChangeAspect="1"/>
          </p:cNvPicPr>
          <p:nvPr/>
        </p:nvPicPr>
        <p:blipFill>
          <a:blip r:embed="rId3"/>
          <a:stretch>
            <a:fillRect/>
          </a:stretch>
        </p:blipFill>
        <p:spPr>
          <a:xfrm>
            <a:off x="5486284" y="1366523"/>
            <a:ext cx="6279424" cy="4316342"/>
          </a:xfrm>
          <a:prstGeom prst="rect">
            <a:avLst/>
          </a:prstGeom>
        </p:spPr>
      </p:pic>
    </p:spTree>
    <p:extLst>
      <p:ext uri="{BB962C8B-B14F-4D97-AF65-F5344CB8AC3E}">
        <p14:creationId xmlns:p14="http://schemas.microsoft.com/office/powerpoint/2010/main" val="17195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8" name="Alt text group" descr="This is the first in a series of seven slides.&#10;&#10;In the bottom-left corner is an Order history table with the following columns: Name, SSN, and Date. Information appears in this table about four users, including user Mike Wan. In the top-right corner is a Microsoft Azure database icon, and directly below that is a red SQL Server icon. To the right of the SQL Server icon is an icon labeled App." title="Common Stretch Database scenarios diagram">
            <a:extLst>
              <a:ext uri="{FF2B5EF4-FFF2-40B4-BE49-F238E27FC236}">
                <a16:creationId xmlns:a16="http://schemas.microsoft.com/office/drawing/2014/main" id="{683A46DC-F6D8-4F89-8B15-658C2D28C831}"/>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grpSp>
      <p:graphicFrame>
        <p:nvGraphicFramePr>
          <p:cNvPr id="9" name="Table 8">
            <a:extLst>
              <a:ext uri="{FF2B5EF4-FFF2-40B4-BE49-F238E27FC236}">
                <a16:creationId xmlns:a16="http://schemas.microsoft.com/office/drawing/2014/main" id="{0FE391D0-749D-4A2D-8377-4F4237C7E426}"/>
              </a:ext>
            </a:extLst>
          </p:cNvPr>
          <p:cNvGraphicFramePr>
            <a:graphicFrameLocks noGrp="1"/>
          </p:cNvGraphicFramePr>
          <p:nvPr>
            <p:extLst/>
          </p:nvPr>
        </p:nvGraphicFramePr>
        <p:xfrm>
          <a:off x="351093" y="4393386"/>
          <a:ext cx="3473602" cy="1571807"/>
        </p:xfrm>
        <a:graphic>
          <a:graphicData uri="http://schemas.openxmlformats.org/drawingml/2006/table">
            <a:tbl>
              <a:tblPr/>
              <a:tblGrid>
                <a:gridCol w="1391827">
                  <a:extLst>
                    <a:ext uri="{9D8B030D-6E8A-4147-A177-3AD203B41FA5}">
                      <a16:colId xmlns:a16="http://schemas.microsoft.com/office/drawing/2014/main" val="20000"/>
                    </a:ext>
                  </a:extLst>
                </a:gridCol>
                <a:gridCol w="1181668">
                  <a:extLst>
                    <a:ext uri="{9D8B030D-6E8A-4147-A177-3AD203B41FA5}">
                      <a16:colId xmlns:a16="http://schemas.microsoft.com/office/drawing/2014/main" val="20001"/>
                    </a:ext>
                  </a:extLst>
                </a:gridCol>
                <a:gridCol w="900107">
                  <a:extLst>
                    <a:ext uri="{9D8B030D-6E8A-4147-A177-3AD203B41FA5}">
                      <a16:colId xmlns:a16="http://schemas.microsoft.com/office/drawing/2014/main" val="20002"/>
                    </a:ext>
                  </a:extLst>
                </a:gridCol>
              </a:tblGrid>
              <a:tr h="331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endParaRPr lang="en-US" sz="1400" b="0" i="0" u="none" strike="noStrike" dirty="0">
                        <a:solidFill>
                          <a:srgbClr val="000000"/>
                        </a:solidFill>
                        <a:effectLst/>
                        <a:latin typeface="Segoe UI" panose="020B0502040204020203" pitchFamily="34" charset="0"/>
                        <a:cs typeface="Segoe UI" panose="020B0502040204020203" pitchFamily="34" charset="0"/>
                      </a:endParaRP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000000"/>
                          </a:solidFill>
                          <a:effectLst/>
                          <a:latin typeface="Segoe UI" panose="020B0502040204020203" pitchFamily="34" charset="0"/>
                          <a:cs typeface="Segoe UI" panose="020B0502040204020203" pitchFamily="34" charset="0"/>
                        </a:rPr>
                        <a:t> </a:t>
                      </a: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extLst>
                  <a:ext uri="{0D108BD9-81ED-4DB2-BD59-A6C34878D82A}">
                    <a16:rowId xmlns:a16="http://schemas.microsoft.com/office/drawing/2014/main" val="10000"/>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 Karimi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4/10/2005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 Mojoe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8040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36" name="Alt text"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a:extLst>
              <a:ext uri="{FF2B5EF4-FFF2-40B4-BE49-F238E27FC236}">
                <a16:creationId xmlns:a16="http://schemas.microsoft.com/office/drawing/2014/main" id="{B7A6E4EB-BF4C-4CCF-BCBC-93A1CA2AB5F7}"/>
              </a:ext>
            </a:extLst>
          </p:cNvPr>
          <p:cNvGrpSpPr/>
          <p:nvPr/>
        </p:nvGrpSpPr>
        <p:grpSpPr>
          <a:xfrm>
            <a:off x="268475" y="1072218"/>
            <a:ext cx="6742571" cy="5211341"/>
            <a:chOff x="268475" y="1072218"/>
            <a:chExt cx="6742571" cy="5211341"/>
          </a:xfrm>
        </p:grpSpPr>
        <p:sp>
          <p:nvSpPr>
            <p:cNvPr id="6" name="Rectangle 5"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a:extLst>
                <a:ext uri="{FF2B5EF4-FFF2-40B4-BE49-F238E27FC236}">
                  <a16:creationId xmlns:a16="http://schemas.microsoft.com/office/drawing/2014/main" id="{A223360F-9BD0-44D1-AF7F-630F3F2418E5}"/>
                </a:ext>
              </a:extLst>
            </p:cNvPr>
            <p:cNvSpPr/>
            <p:nvPr/>
          </p:nvSpPr>
          <p:spPr bwMode="auto">
            <a:xfrm>
              <a:off x="269034" y="1294592"/>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grpSp>
      <p:graphicFrame>
        <p:nvGraphicFramePr>
          <p:cNvPr id="9" name="Table 8">
            <a:extLst>
              <a:ext uri="{FF2B5EF4-FFF2-40B4-BE49-F238E27FC236}">
                <a16:creationId xmlns:a16="http://schemas.microsoft.com/office/drawing/2014/main" id="{0FE391D0-749D-4A2D-8377-4F4237C7E426}"/>
              </a:ext>
            </a:extLst>
          </p:cNvPr>
          <p:cNvGraphicFramePr>
            <a:graphicFrameLocks noGrp="1"/>
          </p:cNvGraphicFramePr>
          <p:nvPr>
            <p:extLst/>
          </p:nvPr>
        </p:nvGraphicFramePr>
        <p:xfrm>
          <a:off x="351093" y="4393386"/>
          <a:ext cx="3473602" cy="1571807"/>
        </p:xfrm>
        <a:graphic>
          <a:graphicData uri="http://schemas.openxmlformats.org/drawingml/2006/table">
            <a:tbl>
              <a:tblPr/>
              <a:tblGrid>
                <a:gridCol w="1391827">
                  <a:extLst>
                    <a:ext uri="{9D8B030D-6E8A-4147-A177-3AD203B41FA5}">
                      <a16:colId xmlns:a16="http://schemas.microsoft.com/office/drawing/2014/main" val="20000"/>
                    </a:ext>
                  </a:extLst>
                </a:gridCol>
                <a:gridCol w="1181668">
                  <a:extLst>
                    <a:ext uri="{9D8B030D-6E8A-4147-A177-3AD203B41FA5}">
                      <a16:colId xmlns:a16="http://schemas.microsoft.com/office/drawing/2014/main" val="20001"/>
                    </a:ext>
                  </a:extLst>
                </a:gridCol>
                <a:gridCol w="900107">
                  <a:extLst>
                    <a:ext uri="{9D8B030D-6E8A-4147-A177-3AD203B41FA5}">
                      <a16:colId xmlns:a16="http://schemas.microsoft.com/office/drawing/2014/main" val="20002"/>
                    </a:ext>
                  </a:extLst>
                </a:gridCol>
              </a:tblGrid>
              <a:tr h="331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endParaRPr lang="en-US" sz="1400" b="0" i="0" u="none" strike="noStrike" dirty="0">
                        <a:solidFill>
                          <a:srgbClr val="000000"/>
                        </a:solidFill>
                        <a:effectLst/>
                        <a:latin typeface="Segoe UI" panose="020B0502040204020203" pitchFamily="34" charset="0"/>
                        <a:cs typeface="Segoe UI" panose="020B0502040204020203" pitchFamily="34" charset="0"/>
                      </a:endParaRP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000000"/>
                          </a:solidFill>
                          <a:effectLst/>
                          <a:latin typeface="Segoe UI" panose="020B0502040204020203" pitchFamily="34" charset="0"/>
                          <a:cs typeface="Segoe UI" panose="020B0502040204020203" pitchFamily="34" charset="0"/>
                        </a:rPr>
                        <a:t> </a:t>
                      </a:r>
                    </a:p>
                  </a:txBody>
                  <a:tcPr marL="89630" marR="13176" marT="13176" marB="0" anchor="ctr">
                    <a:lnL>
                      <a:noFill/>
                    </a:lnL>
                    <a:lnR>
                      <a:noFill/>
                    </a:lnR>
                    <a:lnT>
                      <a:noFill/>
                    </a:lnT>
                    <a:lnB>
                      <a:noFill/>
                    </a:lnB>
                    <a:lnTlToBr w="12700" cmpd="sng">
                      <a:noFill/>
                      <a:prstDash val="solid"/>
                    </a:lnTlToBr>
                    <a:lnBlToTr w="12700" cmpd="sng">
                      <a:noFill/>
                      <a:prstDash val="solid"/>
                    </a:lnBlToTr>
                    <a:solidFill>
                      <a:srgbClr val="5B9BD5">
                        <a:lumMod val="50000"/>
                      </a:srgbClr>
                    </a:solidFill>
                  </a:tcPr>
                </a:tc>
                <a:extLst>
                  <a:ext uri="{0D108BD9-81ED-4DB2-BD59-A6C34878D82A}">
                    <a16:rowId xmlns:a16="http://schemas.microsoft.com/office/drawing/2014/main" val="10000"/>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13176"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 Karimi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4/10/2005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 Mojoe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grpSp>
        <p:nvGrpSpPr>
          <p:cNvPr id="8" name="Group 7">
            <a:extLst>
              <a:ext uri="{FF2B5EF4-FFF2-40B4-BE49-F238E27FC236}">
                <a16:creationId xmlns:a16="http://schemas.microsoft.com/office/drawing/2014/main" id="{4F3E35CE-3E1F-4F3D-BD37-E5FBD4F496C5}"/>
              </a:ext>
            </a:extLst>
          </p:cNvPr>
          <p:cNvGrpSpPr/>
          <p:nvPr/>
        </p:nvGrpSpPr>
        <p:grpSpPr>
          <a:xfrm>
            <a:off x="1829022" y="4379659"/>
            <a:ext cx="2236556" cy="1770567"/>
            <a:chOff x="1829022" y="4379659"/>
            <a:chExt cx="2236556" cy="1770567"/>
          </a:xfrm>
        </p:grpSpPr>
        <p:grpSp>
          <p:nvGrpSpPr>
            <p:cNvPr id="10" name="Group 9">
              <a:extLst>
                <a:ext uri="{FF2B5EF4-FFF2-40B4-BE49-F238E27FC236}">
                  <a16:creationId xmlns:a16="http://schemas.microsoft.com/office/drawing/2014/main" id="{3AE39BFA-D0F3-41B6-8022-A40FA938F4E6}"/>
                </a:ext>
              </a:extLst>
            </p:cNvPr>
            <p:cNvGrpSpPr/>
            <p:nvPr/>
          </p:nvGrpSpPr>
          <p:grpSpPr>
            <a:xfrm>
              <a:off x="1955663" y="4379659"/>
              <a:ext cx="2109915" cy="1770567"/>
              <a:chOff x="1119622" y="4287111"/>
              <a:chExt cx="2152528" cy="1806328"/>
            </a:xfrm>
          </p:grpSpPr>
          <p:sp>
            <p:nvSpPr>
              <p:cNvPr id="11" name="Right Triangle 10">
                <a:extLst>
                  <a:ext uri="{FF2B5EF4-FFF2-40B4-BE49-F238E27FC236}">
                    <a16:creationId xmlns:a16="http://schemas.microsoft.com/office/drawing/2014/main" id="{0970E03E-D2B7-4B0E-BFD8-74CBDCE65342}"/>
                  </a:ext>
                </a:extLst>
              </p:cNvPr>
              <p:cNvSpPr/>
              <p:nvPr/>
            </p:nvSpPr>
            <p:spPr>
              <a:xfrm rot="5400000">
                <a:off x="2892621" y="4648762"/>
                <a:ext cx="379529" cy="379529"/>
              </a:xfrm>
              <a:prstGeom prst="rtTriangl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en-US" sz="1765" kern="0" dirty="0">
                  <a:solidFill>
                    <a:prstClr val="white"/>
                  </a:solidFill>
                  <a:latin typeface="Calibri" panose="020F0502020204030204"/>
                </a:endParaRPr>
              </a:p>
            </p:txBody>
          </p:sp>
          <p:grpSp>
            <p:nvGrpSpPr>
              <p:cNvPr id="12" name="Group 11">
                <a:extLst>
                  <a:ext uri="{FF2B5EF4-FFF2-40B4-BE49-F238E27FC236}">
                    <a16:creationId xmlns:a16="http://schemas.microsoft.com/office/drawing/2014/main" id="{1580020A-35A0-4275-8A11-5BD3B60E9194}"/>
                  </a:ext>
                </a:extLst>
              </p:cNvPr>
              <p:cNvGrpSpPr/>
              <p:nvPr/>
            </p:nvGrpSpPr>
            <p:grpSpPr>
              <a:xfrm>
                <a:off x="1119622" y="4287111"/>
                <a:ext cx="1920240" cy="1806328"/>
                <a:chOff x="3563690" y="4472142"/>
                <a:chExt cx="1920240" cy="1806328"/>
              </a:xfrm>
            </p:grpSpPr>
            <p:sp>
              <p:nvSpPr>
                <p:cNvPr id="13" name="Rectangle 12">
                  <a:extLst>
                    <a:ext uri="{FF2B5EF4-FFF2-40B4-BE49-F238E27FC236}">
                      <a16:creationId xmlns:a16="http://schemas.microsoft.com/office/drawing/2014/main" id="{EFFEB776-B646-4276-8B83-98AB86E98D31}"/>
                    </a:ext>
                  </a:extLst>
                </p:cNvPr>
                <p:cNvSpPr/>
                <p:nvPr/>
              </p:nvSpPr>
              <p:spPr>
                <a:xfrm>
                  <a:off x="3563690" y="4527408"/>
                  <a:ext cx="1920240" cy="1549792"/>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en-US" sz="1175" kern="0" dirty="0">
                    <a:solidFill>
                      <a:prstClr val="black"/>
                    </a:solidFill>
                    <a:latin typeface="Calibri" panose="020F0502020204030204"/>
                    <a:cs typeface="Segoe UI" panose="020B0502040204020203" pitchFamily="34" charset="0"/>
                  </a:endParaRPr>
                </a:p>
              </p:txBody>
            </p:sp>
            <p:sp>
              <p:nvSpPr>
                <p:cNvPr id="14" name="Rectangle 13">
                  <a:extLst>
                    <a:ext uri="{FF2B5EF4-FFF2-40B4-BE49-F238E27FC236}">
                      <a16:creationId xmlns:a16="http://schemas.microsoft.com/office/drawing/2014/main" id="{13C310F7-4CBB-4AE2-AD3B-885C332C1D4E}"/>
                    </a:ext>
                  </a:extLst>
                </p:cNvPr>
                <p:cNvSpPr/>
                <p:nvPr/>
              </p:nvSpPr>
              <p:spPr>
                <a:xfrm>
                  <a:off x="3689901" y="4963278"/>
                  <a:ext cx="241014" cy="241014"/>
                </a:xfrm>
                <a:prstGeom prst="rect">
                  <a:avLst/>
                </a:prstGeom>
                <a:solidFill>
                  <a:sysClr val="window" lastClr="FFFFFF">
                    <a:lumMod val="85000"/>
                  </a:sysClr>
                </a:solidFill>
                <a:ln w="12700" cap="flat" cmpd="sng" algn="ctr">
                  <a:solidFill>
                    <a:srgbClr val="5B9BD5">
                      <a:lumMod val="50000"/>
                    </a:srgbClr>
                  </a:solidFill>
                  <a:prstDash val="solid"/>
                  <a:miter lim="800000"/>
                </a:ln>
                <a:effectLst/>
              </p:spPr>
              <p:txBody>
                <a:bodyPr rtlCol="0" anchor="ctr"/>
                <a:lstStyle/>
                <a:p>
                  <a:pPr algn="ctr">
                    <a:defRPr/>
                  </a:pPr>
                  <a:endParaRPr lang="en-US" sz="1765" kern="0"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9BF07979-356B-418B-8DEF-FD74981F297E}"/>
                    </a:ext>
                  </a:extLst>
                </p:cNvPr>
                <p:cNvSpPr/>
                <p:nvPr/>
              </p:nvSpPr>
              <p:spPr>
                <a:xfrm>
                  <a:off x="3689901" y="5306790"/>
                  <a:ext cx="241014" cy="241014"/>
                </a:xfrm>
                <a:prstGeom prst="rect">
                  <a:avLst/>
                </a:prstGeom>
                <a:solidFill>
                  <a:sysClr val="window" lastClr="FFFFFF">
                    <a:lumMod val="85000"/>
                  </a:sysClr>
                </a:solidFill>
                <a:ln w="12700" cap="flat" cmpd="sng" algn="ctr">
                  <a:solidFill>
                    <a:srgbClr val="5B9BD5">
                      <a:lumMod val="50000"/>
                    </a:srgbClr>
                  </a:solidFill>
                  <a:prstDash val="solid"/>
                  <a:miter lim="800000"/>
                </a:ln>
                <a:effectLst/>
              </p:spPr>
              <p:txBody>
                <a:bodyPr rtlCol="0" anchor="ctr"/>
                <a:lstStyle/>
                <a:p>
                  <a:pPr algn="ctr">
                    <a:defRPr/>
                  </a:pPr>
                  <a:endParaRPr lang="en-US" sz="1765" kern="0"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3E1CE960-7CA4-4EBD-BEB8-E3CAE54C4516}"/>
                    </a:ext>
                  </a:extLst>
                </p:cNvPr>
                <p:cNvSpPr/>
                <p:nvPr/>
              </p:nvSpPr>
              <p:spPr>
                <a:xfrm>
                  <a:off x="3689901" y="5664417"/>
                  <a:ext cx="241014" cy="241014"/>
                </a:xfrm>
                <a:prstGeom prst="rect">
                  <a:avLst/>
                </a:prstGeom>
                <a:solidFill>
                  <a:sysClr val="window" lastClr="FFFFFF">
                    <a:lumMod val="85000"/>
                  </a:sysClr>
                </a:solidFill>
                <a:ln w="12700" cap="flat" cmpd="sng" algn="ctr">
                  <a:solidFill>
                    <a:srgbClr val="5B9BD5">
                      <a:lumMod val="50000"/>
                    </a:srgbClr>
                  </a:solidFill>
                  <a:prstDash val="solid"/>
                  <a:miter lim="800000"/>
                </a:ln>
                <a:effectLst/>
              </p:spPr>
              <p:txBody>
                <a:bodyPr rtlCol="0" anchor="ctr"/>
                <a:lstStyle/>
                <a:p>
                  <a:pPr algn="ctr">
                    <a:defRPr/>
                  </a:pPr>
                  <a:endParaRPr lang="en-US" sz="1765" kern="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660907F8-072C-4500-8383-57D9DD438F78}"/>
                    </a:ext>
                  </a:extLst>
                </p:cNvPr>
                <p:cNvSpPr txBox="1"/>
                <p:nvPr/>
              </p:nvSpPr>
              <p:spPr>
                <a:xfrm>
                  <a:off x="3902538" y="4960542"/>
                  <a:ext cx="1205431" cy="1317928"/>
                </a:xfrm>
                <a:prstGeom prst="rect">
                  <a:avLst/>
                </a:prstGeom>
                <a:noFill/>
              </p:spPr>
              <p:txBody>
                <a:bodyPr wrap="none" rtlCol="0">
                  <a:spAutoFit/>
                </a:bodyPr>
                <a:lstStyle/>
                <a:p>
                  <a:pPr algn="ctr">
                    <a:defRPr/>
                  </a:pPr>
                  <a:r>
                    <a:rPr lang="en-US" sz="1175" kern="0" dirty="0">
                      <a:solidFill>
                        <a:srgbClr val="5B9BD5">
                          <a:lumMod val="50000"/>
                        </a:srgbClr>
                      </a:solidFill>
                      <a:latin typeface="Segoe UI"/>
                      <a:cs typeface="Segoe UI" panose="020B0502040204020203" pitchFamily="34" charset="0"/>
                    </a:rPr>
                    <a:t>Customer data</a:t>
                  </a:r>
                </a:p>
                <a:p>
                  <a:pPr algn="ctr">
                    <a:defRPr/>
                  </a:pPr>
                  <a:endParaRPr lang="en-US" sz="1175" kern="0" dirty="0">
                    <a:solidFill>
                      <a:srgbClr val="5B9BD5">
                        <a:lumMod val="50000"/>
                      </a:srgbClr>
                    </a:solidFill>
                    <a:latin typeface="Segoe UI"/>
                    <a:cs typeface="Segoe UI" panose="020B0502040204020203" pitchFamily="34" charset="0"/>
                  </a:endParaRPr>
                </a:p>
                <a:p>
                  <a:pPr>
                    <a:defRPr/>
                  </a:pPr>
                  <a:r>
                    <a:rPr lang="en-US" sz="1175" kern="0" dirty="0">
                      <a:solidFill>
                        <a:srgbClr val="5B9BD5">
                          <a:lumMod val="50000"/>
                        </a:srgbClr>
                      </a:solidFill>
                      <a:latin typeface="Segoe UI"/>
                      <a:cs typeface="Segoe UI" panose="020B0502040204020203" pitchFamily="34" charset="0"/>
                    </a:rPr>
                    <a:t>Product data</a:t>
                  </a:r>
                </a:p>
                <a:p>
                  <a:pPr>
                    <a:defRPr/>
                  </a:pPr>
                  <a:endParaRPr lang="en-US" sz="1175" kern="0" dirty="0">
                    <a:solidFill>
                      <a:srgbClr val="5B9BD5">
                        <a:lumMod val="50000"/>
                      </a:srgbClr>
                    </a:solidFill>
                    <a:latin typeface="Segoe UI"/>
                    <a:cs typeface="Segoe UI" panose="020B0502040204020203" pitchFamily="34" charset="0"/>
                  </a:endParaRPr>
                </a:p>
                <a:p>
                  <a:pPr>
                    <a:defRPr/>
                  </a:pPr>
                  <a:r>
                    <a:rPr lang="en-US" sz="1175" kern="0" dirty="0">
                      <a:solidFill>
                        <a:srgbClr val="5B9BD5">
                          <a:lumMod val="50000"/>
                        </a:srgbClr>
                      </a:solidFill>
                      <a:latin typeface="Segoe UI"/>
                      <a:cs typeface="Segoe UI" panose="020B0502040204020203" pitchFamily="34" charset="0"/>
                    </a:rPr>
                    <a:t>Order History</a:t>
                  </a:r>
                </a:p>
                <a:p>
                  <a:pPr>
                    <a:defRPr/>
                  </a:pPr>
                  <a:endParaRPr lang="en-US" sz="1765" kern="0" dirty="0">
                    <a:solidFill>
                      <a:srgbClr val="5B9BD5">
                        <a:lumMod val="50000"/>
                      </a:srgbClr>
                    </a:solidFill>
                    <a:latin typeface="Segoe UI"/>
                  </a:endParaRPr>
                </a:p>
              </p:txBody>
            </p:sp>
            <p:sp>
              <p:nvSpPr>
                <p:cNvPr id="18" name="Rectangle 17">
                  <a:extLst>
                    <a:ext uri="{FF2B5EF4-FFF2-40B4-BE49-F238E27FC236}">
                      <a16:creationId xmlns:a16="http://schemas.microsoft.com/office/drawing/2014/main" id="{0BCC4453-BD55-40A5-8BE9-867B2C00CA8A}"/>
                    </a:ext>
                  </a:extLst>
                </p:cNvPr>
                <p:cNvSpPr/>
                <p:nvPr/>
              </p:nvSpPr>
              <p:spPr>
                <a:xfrm>
                  <a:off x="3563690" y="4472142"/>
                  <a:ext cx="1920240" cy="361649"/>
                </a:xfrm>
                <a:prstGeom prst="rect">
                  <a:avLst/>
                </a:prstGeom>
                <a:solidFill>
                  <a:srgbClr val="0072C6"/>
                </a:solidFill>
                <a:ln w="12700" cap="flat" cmpd="sng" algn="ctr">
                  <a:noFill/>
                  <a:prstDash val="solid"/>
                  <a:miter lim="800000"/>
                </a:ln>
                <a:effectLst/>
              </p:spPr>
              <p:txBody>
                <a:bodyPr rtlCol="0" anchor="ctr"/>
                <a:lstStyle/>
                <a:p>
                  <a:pPr>
                    <a:defRPr/>
                  </a:pPr>
                  <a:r>
                    <a:rPr lang="en-US" sz="1371" kern="0" dirty="0">
                      <a:solidFill>
                        <a:prstClr val="white"/>
                      </a:solidFill>
                      <a:latin typeface="Calibri" panose="020F0502020204030204"/>
                      <a:cs typeface="Segoe UI" panose="020B0502040204020203" pitchFamily="34" charset="0"/>
                    </a:rPr>
                    <a:t>Stretch to cloud</a:t>
                  </a:r>
                </a:p>
              </p:txBody>
            </p:sp>
          </p:grpSp>
        </p:grpSp>
        <p:sp>
          <p:nvSpPr>
            <p:cNvPr id="41" name="TextBox 40">
              <a:extLst>
                <a:ext uri="{FF2B5EF4-FFF2-40B4-BE49-F238E27FC236}">
                  <a16:creationId xmlns:a16="http://schemas.microsoft.com/office/drawing/2014/main" id="{72A2B49E-BA3C-42D0-B5D4-0DA03CDD06D4}"/>
                </a:ext>
              </a:extLst>
            </p:cNvPr>
            <p:cNvSpPr txBox="1"/>
            <p:nvPr/>
          </p:nvSpPr>
          <p:spPr>
            <a:xfrm>
              <a:off x="1829022" y="5501423"/>
              <a:ext cx="750247" cy="380169"/>
            </a:xfrm>
            <a:prstGeom prst="rect">
              <a:avLst/>
            </a:prstGeom>
            <a:noFill/>
          </p:spPr>
          <p:txBody>
            <a:bodyPr wrap="square" lIns="0" tIns="0" rIns="0" bIns="0" rtlCol="0">
              <a:spAutoFit/>
            </a:bodyPr>
            <a:lstStyle/>
            <a:p>
              <a:pPr algn="ctr" defTabSz="913509">
                <a:lnSpc>
                  <a:spcPct val="90000"/>
                </a:lnSpc>
                <a:defRPr/>
              </a:pPr>
              <a:r>
                <a:rPr lang="en-US" sz="2745" b="1" kern="0" dirty="0">
                  <a:solidFill>
                    <a:srgbClr val="C00000"/>
                  </a:solidFill>
                  <a:latin typeface="Segoe UI"/>
                  <a:sym typeface="Wingdings" panose="05000000000000000000" pitchFamily="2" charset="2"/>
                </a:rPr>
                <a:t></a:t>
              </a:r>
              <a:endParaRPr lang="en-US" sz="2745" b="1" kern="0" dirty="0">
                <a:solidFill>
                  <a:srgbClr val="C00000"/>
                </a:solidFill>
                <a:latin typeface="Segoe UI"/>
              </a:endParaRPr>
            </a:p>
          </p:txBody>
        </p:sp>
      </p:grpSp>
    </p:spTree>
    <p:extLst>
      <p:ext uri="{BB962C8B-B14F-4D97-AF65-F5344CB8AC3E}">
        <p14:creationId xmlns:p14="http://schemas.microsoft.com/office/powerpoint/2010/main" val="28195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third in a series of seven slides.&#10;&#10;In addition to the previous slide information, the Order history table expands to include nine more users." title="Common Stretch Database scenarios diagram">
            <a:extLst>
              <a:ext uri="{FF2B5EF4-FFF2-40B4-BE49-F238E27FC236}">
                <a16:creationId xmlns:a16="http://schemas.microsoft.com/office/drawing/2014/main" id="{081CEC58-8797-49B0-839A-FFF22DC98336}"/>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93217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fourth in a series of seven slides.&#10;&#10;In addition to the previous slide information, an arrow labeled Query points from the App icon to the SQL Server icon." title="Common Stretch Database scenarios diagram">
            <a:extLst>
              <a:ext uri="{FF2B5EF4-FFF2-40B4-BE49-F238E27FC236}">
                <a16:creationId xmlns:a16="http://schemas.microsoft.com/office/drawing/2014/main" id="{08F302F3-01CC-4F0A-AFE9-4FB88C7C5321}"/>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38" name="TextBox 37">
              <a:extLst>
                <a:ext uri="{FF2B5EF4-FFF2-40B4-BE49-F238E27FC236}">
                  <a16:creationId xmlns:a16="http://schemas.microsoft.com/office/drawing/2014/main" id="{3BB4D572-5AC5-42BC-807F-7E1E86E3A80B}"/>
                </a:ext>
              </a:extLst>
            </p:cNvPr>
            <p:cNvSpPr txBox="1"/>
            <p:nvPr/>
          </p:nvSpPr>
          <p:spPr>
            <a:xfrm>
              <a:off x="5104701" y="4927107"/>
              <a:ext cx="897498" cy="180603"/>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grpSp>
          <p:nvGrpSpPr>
            <p:cNvPr id="43" name="Group 42">
              <a:extLst>
                <a:ext uri="{FF2B5EF4-FFF2-40B4-BE49-F238E27FC236}">
                  <a16:creationId xmlns:a16="http://schemas.microsoft.com/office/drawing/2014/main" id="{390FAECF-D226-4D13-8F5E-C7A477B18CA6}"/>
                </a:ext>
              </a:extLst>
            </p:cNvPr>
            <p:cNvGrpSpPr/>
            <p:nvPr/>
          </p:nvGrpSpPr>
          <p:grpSpPr>
            <a:xfrm>
              <a:off x="5011618" y="4927107"/>
              <a:ext cx="990581" cy="419591"/>
              <a:chOff x="4229919" y="3030591"/>
              <a:chExt cx="1010587" cy="428066"/>
            </a:xfrm>
          </p:grpSpPr>
          <p:sp>
            <p:nvSpPr>
              <p:cNvPr id="44" name="TextBox 43">
                <a:extLst>
                  <a:ext uri="{FF2B5EF4-FFF2-40B4-BE49-F238E27FC236}">
                    <a16:creationId xmlns:a16="http://schemas.microsoft.com/office/drawing/2014/main" id="{05857A29-97D0-4E6C-9C24-D0B2CF2C8601}"/>
                  </a:ext>
                </a:extLst>
              </p:cNvPr>
              <p:cNvSpPr txBox="1"/>
              <p:nvPr/>
            </p:nvSpPr>
            <p:spPr>
              <a:xfrm>
                <a:off x="4324882" y="3030591"/>
                <a:ext cx="915624" cy="184251"/>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sp>
            <p:nvSpPr>
              <p:cNvPr id="46" name="Right Arrow 143">
                <a:extLst>
                  <a:ext uri="{FF2B5EF4-FFF2-40B4-BE49-F238E27FC236}">
                    <a16:creationId xmlns:a16="http://schemas.microsoft.com/office/drawing/2014/main" id="{71D03A5D-DDD6-495D-AA6A-D2E5A58D871A}"/>
                  </a:ext>
                </a:extLst>
              </p:cNvPr>
              <p:cNvSpPr/>
              <p:nvPr/>
            </p:nvSpPr>
            <p:spPr bwMode="auto">
              <a:xfrm flipH="1">
                <a:off x="4229919" y="3264391"/>
                <a:ext cx="731520" cy="194266"/>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08441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fifth in a series of seven slides.&#10;&#10;In addition to the previous slide information, user Mike Wan’s row is highlighted in the expanded table (with the following values: Mike Wan, ox7ff654ae6d, 3/18/2005)." title="Common Stretch Database scenarios diagram">
            <a:extLst>
              <a:ext uri="{FF2B5EF4-FFF2-40B4-BE49-F238E27FC236}">
                <a16:creationId xmlns:a16="http://schemas.microsoft.com/office/drawing/2014/main" id="{2E5E6EFA-E76C-4BC3-88C2-60CD619562FC}"/>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38" name="TextBox 37">
              <a:extLst>
                <a:ext uri="{FF2B5EF4-FFF2-40B4-BE49-F238E27FC236}">
                  <a16:creationId xmlns:a16="http://schemas.microsoft.com/office/drawing/2014/main" id="{3BB4D572-5AC5-42BC-807F-7E1E86E3A80B}"/>
                </a:ext>
              </a:extLst>
            </p:cNvPr>
            <p:cNvSpPr txBox="1"/>
            <p:nvPr/>
          </p:nvSpPr>
          <p:spPr>
            <a:xfrm>
              <a:off x="5104701" y="4927107"/>
              <a:ext cx="897498" cy="180603"/>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grpSp>
          <p:nvGrpSpPr>
            <p:cNvPr id="43" name="Group 42">
              <a:extLst>
                <a:ext uri="{FF2B5EF4-FFF2-40B4-BE49-F238E27FC236}">
                  <a16:creationId xmlns:a16="http://schemas.microsoft.com/office/drawing/2014/main" id="{390FAECF-D226-4D13-8F5E-C7A477B18CA6}"/>
                </a:ext>
              </a:extLst>
            </p:cNvPr>
            <p:cNvGrpSpPr/>
            <p:nvPr/>
          </p:nvGrpSpPr>
          <p:grpSpPr>
            <a:xfrm>
              <a:off x="5011618" y="4927107"/>
              <a:ext cx="990581" cy="419591"/>
              <a:chOff x="4229919" y="3030591"/>
              <a:chExt cx="1010587" cy="428066"/>
            </a:xfrm>
          </p:grpSpPr>
          <p:sp>
            <p:nvSpPr>
              <p:cNvPr id="44" name="TextBox 43">
                <a:extLst>
                  <a:ext uri="{FF2B5EF4-FFF2-40B4-BE49-F238E27FC236}">
                    <a16:creationId xmlns:a16="http://schemas.microsoft.com/office/drawing/2014/main" id="{05857A29-97D0-4E6C-9C24-D0B2CF2C8601}"/>
                  </a:ext>
                </a:extLst>
              </p:cNvPr>
              <p:cNvSpPr txBox="1"/>
              <p:nvPr/>
            </p:nvSpPr>
            <p:spPr>
              <a:xfrm>
                <a:off x="4324882" y="3030591"/>
                <a:ext cx="915624" cy="184251"/>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sp>
            <p:nvSpPr>
              <p:cNvPr id="46" name="Right Arrow 143">
                <a:extLst>
                  <a:ext uri="{FF2B5EF4-FFF2-40B4-BE49-F238E27FC236}">
                    <a16:creationId xmlns:a16="http://schemas.microsoft.com/office/drawing/2014/main" id="{71D03A5D-DDD6-495D-AA6A-D2E5A58D871A}"/>
                  </a:ext>
                </a:extLst>
              </p:cNvPr>
              <p:cNvSpPr/>
              <p:nvPr/>
            </p:nvSpPr>
            <p:spPr bwMode="auto">
              <a:xfrm flipH="1">
                <a:off x="4229919" y="3264391"/>
                <a:ext cx="731520" cy="194266"/>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graphicFrame>
        <p:nvGraphicFramePr>
          <p:cNvPr id="36" name="Table 35">
            <a:extLst>
              <a:ext uri="{FF2B5EF4-FFF2-40B4-BE49-F238E27FC236}">
                <a16:creationId xmlns:a16="http://schemas.microsoft.com/office/drawing/2014/main" id="{FFC5A317-DC84-452E-8FDD-EA549A15F93A}"/>
              </a:ext>
            </a:extLst>
          </p:cNvPr>
          <p:cNvGraphicFramePr>
            <a:graphicFrameLocks noGrp="1"/>
          </p:cNvGraphicFramePr>
          <p:nvPr>
            <p:extLst/>
          </p:nvPr>
        </p:nvGraphicFramePr>
        <p:xfrm>
          <a:off x="355699" y="2880729"/>
          <a:ext cx="3475150" cy="249479"/>
        </p:xfrm>
        <a:graphic>
          <a:graphicData uri="http://schemas.openxmlformats.org/drawingml/2006/table">
            <a:tbl>
              <a:tblPr/>
              <a:tblGrid>
                <a:gridCol w="1389691">
                  <a:extLst>
                    <a:ext uri="{9D8B030D-6E8A-4147-A177-3AD203B41FA5}">
                      <a16:colId xmlns:a16="http://schemas.microsoft.com/office/drawing/2014/main" val="20000"/>
                    </a:ext>
                  </a:extLst>
                </a:gridCol>
                <a:gridCol w="1179408">
                  <a:extLst>
                    <a:ext uri="{9D8B030D-6E8A-4147-A177-3AD203B41FA5}">
                      <a16:colId xmlns:a16="http://schemas.microsoft.com/office/drawing/2014/main" val="20001"/>
                    </a:ext>
                  </a:extLst>
                </a:gridCol>
                <a:gridCol w="906051">
                  <a:extLst>
                    <a:ext uri="{9D8B030D-6E8A-4147-A177-3AD203B41FA5}">
                      <a16:colId xmlns:a16="http://schemas.microsoft.com/office/drawing/2014/main" val="20002"/>
                    </a:ext>
                  </a:extLst>
                </a:gridCol>
              </a:tblGrid>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06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sixth in a series of seven slides.&#10;&#10;In addition to the previous slide information, an arrows points from the Microsoft Azure icon to the SQL Server icon." title="Common Stretch Database scenarios diagram">
            <a:extLst>
              <a:ext uri="{FF2B5EF4-FFF2-40B4-BE49-F238E27FC236}">
                <a16:creationId xmlns:a16="http://schemas.microsoft.com/office/drawing/2014/main" id="{142E10E5-E613-4389-85C4-BD9501F1C179}"/>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38" name="TextBox 37">
              <a:extLst>
                <a:ext uri="{FF2B5EF4-FFF2-40B4-BE49-F238E27FC236}">
                  <a16:creationId xmlns:a16="http://schemas.microsoft.com/office/drawing/2014/main" id="{3BB4D572-5AC5-42BC-807F-7E1E86E3A80B}"/>
                </a:ext>
              </a:extLst>
            </p:cNvPr>
            <p:cNvSpPr txBox="1"/>
            <p:nvPr/>
          </p:nvSpPr>
          <p:spPr>
            <a:xfrm>
              <a:off x="5104701" y="4927107"/>
              <a:ext cx="897498" cy="180603"/>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grpSp>
          <p:nvGrpSpPr>
            <p:cNvPr id="43" name="Group 42">
              <a:extLst>
                <a:ext uri="{FF2B5EF4-FFF2-40B4-BE49-F238E27FC236}">
                  <a16:creationId xmlns:a16="http://schemas.microsoft.com/office/drawing/2014/main" id="{390FAECF-D226-4D13-8F5E-C7A477B18CA6}"/>
                </a:ext>
              </a:extLst>
            </p:cNvPr>
            <p:cNvGrpSpPr/>
            <p:nvPr/>
          </p:nvGrpSpPr>
          <p:grpSpPr>
            <a:xfrm>
              <a:off x="5011618" y="4927107"/>
              <a:ext cx="990581" cy="419591"/>
              <a:chOff x="4229919" y="3030591"/>
              <a:chExt cx="1010587" cy="428066"/>
            </a:xfrm>
          </p:grpSpPr>
          <p:sp>
            <p:nvSpPr>
              <p:cNvPr id="44" name="TextBox 43">
                <a:extLst>
                  <a:ext uri="{FF2B5EF4-FFF2-40B4-BE49-F238E27FC236}">
                    <a16:creationId xmlns:a16="http://schemas.microsoft.com/office/drawing/2014/main" id="{05857A29-97D0-4E6C-9C24-D0B2CF2C8601}"/>
                  </a:ext>
                </a:extLst>
              </p:cNvPr>
              <p:cNvSpPr txBox="1"/>
              <p:nvPr/>
            </p:nvSpPr>
            <p:spPr>
              <a:xfrm>
                <a:off x="4324882" y="3030591"/>
                <a:ext cx="915624" cy="184251"/>
              </a:xfrm>
              <a:prstGeom prst="rect">
                <a:avLst/>
              </a:prstGeom>
              <a:noFill/>
            </p:spPr>
            <p:txBody>
              <a:bodyPr wrap="square" lIns="179234" tIns="143387" rIns="179234" bIns="143387" rtlCol="0">
                <a:noAutofit/>
              </a:bodyPr>
              <a:lstStyle/>
              <a:p>
                <a:pPr defTabSz="913154">
                  <a:lnSpc>
                    <a:spcPct val="90000"/>
                  </a:lnSpc>
                  <a:spcAft>
                    <a:spcPts val="588"/>
                  </a:spcAft>
                  <a:defRPr/>
                </a:pPr>
                <a:r>
                  <a:rPr lang="en-US" sz="1175" kern="0" dirty="0">
                    <a:solidFill>
                      <a:srgbClr val="FF8C00"/>
                    </a:solidFill>
                    <a:latin typeface="Segoe UI Semibold" panose="020B0702040204020203" pitchFamily="34" charset="0"/>
                    <a:cs typeface="Segoe UI Semibold" panose="020B0702040204020203" pitchFamily="34" charset="0"/>
                  </a:rPr>
                  <a:t>Query</a:t>
                </a:r>
              </a:p>
            </p:txBody>
          </p:sp>
          <p:sp>
            <p:nvSpPr>
              <p:cNvPr id="46" name="Right Arrow 143">
                <a:extLst>
                  <a:ext uri="{FF2B5EF4-FFF2-40B4-BE49-F238E27FC236}">
                    <a16:creationId xmlns:a16="http://schemas.microsoft.com/office/drawing/2014/main" id="{71D03A5D-DDD6-495D-AA6A-D2E5A58D871A}"/>
                  </a:ext>
                </a:extLst>
              </p:cNvPr>
              <p:cNvSpPr/>
              <p:nvPr/>
            </p:nvSpPr>
            <p:spPr bwMode="auto">
              <a:xfrm flipH="1">
                <a:off x="4229919" y="3264391"/>
                <a:ext cx="731520" cy="194266"/>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sp>
          <p:nvSpPr>
            <p:cNvPr id="37" name="Right Arrow 167">
              <a:extLst>
                <a:ext uri="{FF2B5EF4-FFF2-40B4-BE49-F238E27FC236}">
                  <a16:creationId xmlns:a16="http://schemas.microsoft.com/office/drawing/2014/main" id="{46B283DD-DB42-405C-A855-6F604EFB907C}"/>
                </a:ext>
              </a:extLst>
            </p:cNvPr>
            <p:cNvSpPr/>
            <p:nvPr/>
          </p:nvSpPr>
          <p:spPr bwMode="auto">
            <a:xfrm rot="16200000" flipH="1">
              <a:off x="3772713" y="3615865"/>
              <a:ext cx="1344446" cy="179259"/>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graphicFrame>
        <p:nvGraphicFramePr>
          <p:cNvPr id="36" name="Table 35">
            <a:extLst>
              <a:ext uri="{FF2B5EF4-FFF2-40B4-BE49-F238E27FC236}">
                <a16:creationId xmlns:a16="http://schemas.microsoft.com/office/drawing/2014/main" id="{FFC5A317-DC84-452E-8FDD-EA549A15F93A}"/>
              </a:ext>
            </a:extLst>
          </p:cNvPr>
          <p:cNvGraphicFramePr>
            <a:graphicFrameLocks noGrp="1"/>
          </p:cNvGraphicFramePr>
          <p:nvPr>
            <p:extLst/>
          </p:nvPr>
        </p:nvGraphicFramePr>
        <p:xfrm>
          <a:off x="355699" y="2880729"/>
          <a:ext cx="3475150" cy="249479"/>
        </p:xfrm>
        <a:graphic>
          <a:graphicData uri="http://schemas.openxmlformats.org/drawingml/2006/table">
            <a:tbl>
              <a:tblPr/>
              <a:tblGrid>
                <a:gridCol w="1389691">
                  <a:extLst>
                    <a:ext uri="{9D8B030D-6E8A-4147-A177-3AD203B41FA5}">
                      <a16:colId xmlns:a16="http://schemas.microsoft.com/office/drawing/2014/main" val="20000"/>
                    </a:ext>
                  </a:extLst>
                </a:gridCol>
                <a:gridCol w="1179408">
                  <a:extLst>
                    <a:ext uri="{9D8B030D-6E8A-4147-A177-3AD203B41FA5}">
                      <a16:colId xmlns:a16="http://schemas.microsoft.com/office/drawing/2014/main" val="20001"/>
                    </a:ext>
                  </a:extLst>
                </a:gridCol>
                <a:gridCol w="906051">
                  <a:extLst>
                    <a:ext uri="{9D8B030D-6E8A-4147-A177-3AD203B41FA5}">
                      <a16:colId xmlns:a16="http://schemas.microsoft.com/office/drawing/2014/main" val="20002"/>
                    </a:ext>
                  </a:extLst>
                </a:gridCol>
              </a:tblGrid>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725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79765"/>
            <a:ext cx="7247965" cy="569694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000" dirty="0"/>
              <a:t>In this workshop, students will work with a media publishing company to design a hybrid cloud disaster recovery solution. Students will design the solution to handle large spikes in load and harden the security to include encryption of PCI data. Additionally, students will implement an archival strategy to keep databases sizes in check.</a:t>
            </a:r>
          </a:p>
          <a:p>
            <a:pPr>
              <a:lnSpc>
                <a:spcPct val="90000"/>
              </a:lnSpc>
              <a:spcAft>
                <a:spcPts val="600"/>
              </a:spcAft>
            </a:pPr>
            <a:endParaRPr lang="en-US" sz="800" dirty="0"/>
          </a:p>
          <a:p>
            <a:pPr>
              <a:lnSpc>
                <a:spcPct val="90000"/>
              </a:lnSpc>
              <a:spcAft>
                <a:spcPts val="600"/>
              </a:spcAft>
            </a:pPr>
            <a:r>
              <a:rPr lang="en-US" sz="3600" dirty="0">
                <a:latin typeface="+mj-lt"/>
              </a:rPr>
              <a:t>Learning objectives</a:t>
            </a:r>
          </a:p>
          <a:p>
            <a:r>
              <a:rPr lang="en-US" dirty="0"/>
              <a:t>Attendees will be better able to design a hybrid disaster recovery solution between an on premises VMWare environment and Azure. In addition,</a:t>
            </a:r>
          </a:p>
          <a:p>
            <a:endParaRPr lang="en-US" dirty="0"/>
          </a:p>
          <a:p>
            <a:pPr marL="285750" lvl="0" indent="-285750">
              <a:buFont typeface="Arial" panose="020B0604020202020204" pitchFamily="34" charset="0"/>
              <a:buChar char="•"/>
            </a:pPr>
            <a:r>
              <a:rPr lang="en-US" dirty="0"/>
              <a:t>Design a SQL Server scale-out solution</a:t>
            </a:r>
          </a:p>
          <a:p>
            <a:pPr marL="285750" lvl="0" indent="-285750">
              <a:buFont typeface="Arial" panose="020B0604020202020204" pitchFamily="34" charset="0"/>
              <a:buChar char="•"/>
            </a:pPr>
            <a:r>
              <a:rPr lang="en-US" dirty="0"/>
              <a:t>Protect database backups from local failures</a:t>
            </a:r>
          </a:p>
          <a:p>
            <a:pPr marL="285750" lvl="0" indent="-285750">
              <a:buFont typeface="Arial" panose="020B0604020202020204" pitchFamily="34" charset="0"/>
              <a:buChar char="•"/>
            </a:pPr>
            <a:r>
              <a:rPr lang="en-US" dirty="0"/>
              <a:t>Archive cold data from an on-premises SQL Server</a:t>
            </a:r>
          </a:p>
          <a:p>
            <a:pPr marL="285750" lvl="0" indent="-285750">
              <a:buFont typeface="Arial" panose="020B0604020202020204" pitchFamily="34" charset="0"/>
              <a:buChar char="•"/>
            </a:pPr>
            <a:r>
              <a:rPr lang="en-US" dirty="0"/>
              <a:t>Perform end-to-end encryption on sensitive application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0281" y="1072218"/>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grpSp>
        <p:nvGrpSpPr>
          <p:cNvPr id="4" name="Alt text group" descr="This is the seventh in a series of seven slides.&#10;&#10;In addition to the previous slide information, an arrow points from the SQL Server icon to the App icon." title="Common Stretch Database scenarios diagram">
            <a:extLst>
              <a:ext uri="{FF2B5EF4-FFF2-40B4-BE49-F238E27FC236}">
                <a16:creationId xmlns:a16="http://schemas.microsoft.com/office/drawing/2014/main" id="{229BC468-DB8A-4837-8429-6C84DF7927EC}"/>
              </a:ext>
            </a:extLst>
          </p:cNvPr>
          <p:cNvGrpSpPr/>
          <p:nvPr/>
        </p:nvGrpSpPr>
        <p:grpSpPr>
          <a:xfrm>
            <a:off x="268475" y="1072218"/>
            <a:ext cx="6742571" cy="5211341"/>
            <a:chOff x="268475" y="1072218"/>
            <a:chExt cx="6742571" cy="5211341"/>
          </a:xfrm>
        </p:grpSpPr>
        <p:sp>
          <p:nvSpPr>
            <p:cNvPr id="6" name="Rectangle 5">
              <a:extLst>
                <a:ext uri="{FF2B5EF4-FFF2-40B4-BE49-F238E27FC236}">
                  <a16:creationId xmlns:a16="http://schemas.microsoft.com/office/drawing/2014/main" id="{A223360F-9BD0-44D1-AF7F-630F3F2418E5}"/>
                </a:ext>
              </a:extLst>
            </p:cNvPr>
            <p:cNvSpPr/>
            <p:nvPr/>
          </p:nvSpPr>
          <p:spPr bwMode="auto">
            <a:xfrm>
              <a:off x="268475" y="1290257"/>
              <a:ext cx="6667946" cy="4855634"/>
            </a:xfrm>
            <a:prstGeom prst="rect">
              <a:avLst/>
            </a:prstGeom>
            <a:solidFill>
              <a:srgbClr val="FFFFFF"/>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C42B5788-92EB-4B0B-A075-76AFF1D60473}"/>
                </a:ext>
              </a:extLst>
            </p:cNvPr>
            <p:cNvSpPr txBox="1"/>
            <p:nvPr/>
          </p:nvSpPr>
          <p:spPr>
            <a:xfrm>
              <a:off x="445202" y="1552548"/>
              <a:ext cx="4910636" cy="430887"/>
            </a:xfrm>
            <a:prstGeom prst="rect">
              <a:avLst/>
            </a:prstGeom>
            <a:noFill/>
          </p:spPr>
          <p:txBody>
            <a:bodyPr wrap="square" lIns="0" tIns="0" rIns="0" bIns="0" rtlCol="0">
              <a:spAutoFit/>
            </a:bodyPr>
            <a:lstStyle/>
            <a:p>
              <a:pPr defTabSz="913330" fontAlgn="base">
                <a:spcBef>
                  <a:spcPct val="0"/>
                </a:spcBef>
                <a:spcAft>
                  <a:spcPct val="0"/>
                </a:spcAft>
              </a:pPr>
              <a:r>
                <a:rPr lang="en-US" sz="2800" dirty="0">
                  <a:solidFill>
                    <a:srgbClr val="0078D7"/>
                  </a:solidFill>
                  <a:latin typeface="Segoe UI Semibold" panose="020B0702040204020203" pitchFamily="34" charset="0"/>
                  <a:cs typeface="Segoe UI Semibold" panose="020B0702040204020203" pitchFamily="34" charset="0"/>
                </a:rPr>
                <a:t>Stretch Database</a:t>
              </a:r>
              <a:endParaRPr lang="en-US" sz="3600" spc="49" baseline="30000" dirty="0">
                <a:solidFill>
                  <a:srgbClr val="0078D7"/>
                </a:solidFill>
                <a:latin typeface="Segoe UI"/>
              </a:endParaRPr>
            </a:p>
          </p:txBody>
        </p:sp>
        <p:sp>
          <p:nvSpPr>
            <p:cNvPr id="19" name="Freeform 112">
              <a:extLst>
                <a:ext uri="{FF2B5EF4-FFF2-40B4-BE49-F238E27FC236}">
                  <a16:creationId xmlns:a16="http://schemas.microsoft.com/office/drawing/2014/main" id="{0DB076B9-8E09-404C-8092-692948B0ABFC}"/>
                </a:ext>
              </a:extLst>
            </p:cNvPr>
            <p:cNvSpPr>
              <a:spLocks/>
            </p:cNvSpPr>
            <p:nvPr/>
          </p:nvSpPr>
          <p:spPr bwMode="auto">
            <a:xfrm>
              <a:off x="4533696" y="1520367"/>
              <a:ext cx="1967212" cy="120882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3" b="0" i="0" u="none" strike="noStrike" kern="1200" cap="none" spc="0" normalizeH="0" baseline="0" noProof="0" dirty="0">
                <a:ln>
                  <a:noFill/>
                </a:ln>
                <a:solidFill>
                  <a:srgbClr val="000000"/>
                </a:solidFill>
                <a:effectLst/>
                <a:uLnTx/>
                <a:uFillTx/>
                <a:latin typeface="Segoe UI" charset="0"/>
                <a:ea typeface="MS PGothic" charset="0"/>
              </a:endParaRPr>
            </a:p>
          </p:txBody>
        </p:sp>
        <p:grpSp>
          <p:nvGrpSpPr>
            <p:cNvPr id="20" name="Group 19">
              <a:extLst>
                <a:ext uri="{FF2B5EF4-FFF2-40B4-BE49-F238E27FC236}">
                  <a16:creationId xmlns:a16="http://schemas.microsoft.com/office/drawing/2014/main" id="{8A9F51F9-3ED3-4CBF-8D64-1C844620FB36}"/>
                </a:ext>
              </a:extLst>
            </p:cNvPr>
            <p:cNvGrpSpPr>
              <a:grpSpLocks noChangeAspect="1"/>
            </p:cNvGrpSpPr>
            <p:nvPr/>
          </p:nvGrpSpPr>
          <p:grpSpPr>
            <a:xfrm>
              <a:off x="3996787" y="4489023"/>
              <a:ext cx="896297" cy="1163932"/>
              <a:chOff x="1545413" y="5096400"/>
              <a:chExt cx="822960" cy="1068695"/>
            </a:xfrm>
          </p:grpSpPr>
          <p:sp>
            <p:nvSpPr>
              <p:cNvPr id="21" name="Rectangle 20">
                <a:extLst>
                  <a:ext uri="{FF2B5EF4-FFF2-40B4-BE49-F238E27FC236}">
                    <a16:creationId xmlns:a16="http://schemas.microsoft.com/office/drawing/2014/main" id="{054461FF-E290-4929-9185-DCA68EC1E349}"/>
                  </a:ext>
                </a:extLst>
              </p:cNvPr>
              <p:cNvSpPr/>
              <p:nvPr/>
            </p:nvSpPr>
            <p:spPr bwMode="auto">
              <a:xfrm>
                <a:off x="1557008"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srgbClr val="C00000"/>
                  </a:solidFill>
                  <a:latin typeface="Calibri Light" panose="020F0302020204030204"/>
                  <a:ea typeface="Segoe UI" pitchFamily="34" charset="0"/>
                  <a:cs typeface="Segoe UI" pitchFamily="34" charset="0"/>
                </a:endParaRPr>
              </a:p>
            </p:txBody>
          </p:sp>
          <p:grpSp>
            <p:nvGrpSpPr>
              <p:cNvPr id="22" name="Group 21">
                <a:extLst>
                  <a:ext uri="{FF2B5EF4-FFF2-40B4-BE49-F238E27FC236}">
                    <a16:creationId xmlns:a16="http://schemas.microsoft.com/office/drawing/2014/main" id="{89942FC4-482F-45A6-B596-BB6E565E2B29}"/>
                  </a:ext>
                </a:extLst>
              </p:cNvPr>
              <p:cNvGrpSpPr/>
              <p:nvPr/>
            </p:nvGrpSpPr>
            <p:grpSpPr>
              <a:xfrm>
                <a:off x="1545413" y="5096400"/>
                <a:ext cx="822960" cy="1068695"/>
                <a:chOff x="862365" y="2464581"/>
                <a:chExt cx="822960" cy="1068695"/>
              </a:xfrm>
            </p:grpSpPr>
            <p:sp>
              <p:nvSpPr>
                <p:cNvPr id="23" name="Oval 22">
                  <a:extLst>
                    <a:ext uri="{FF2B5EF4-FFF2-40B4-BE49-F238E27FC236}">
                      <a16:creationId xmlns:a16="http://schemas.microsoft.com/office/drawing/2014/main" id="{B5209D33-7FB7-4E48-9B36-C3B682F3841F}"/>
                    </a:ext>
                  </a:extLst>
                </p:cNvPr>
                <p:cNvSpPr>
                  <a:spLocks noChangeArrowheads="1"/>
                </p:cNvSpPr>
                <p:nvPr/>
              </p:nvSpPr>
              <p:spPr bwMode="auto">
                <a:xfrm>
                  <a:off x="876444" y="2464581"/>
                  <a:ext cx="794803" cy="151025"/>
                </a:xfrm>
                <a:prstGeom prst="ellipse">
                  <a:avLst/>
                </a:pr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sp>
              <p:nvSpPr>
                <p:cNvPr id="24" name="Freeform 123">
                  <a:extLst>
                    <a:ext uri="{FF2B5EF4-FFF2-40B4-BE49-F238E27FC236}">
                      <a16:creationId xmlns:a16="http://schemas.microsoft.com/office/drawing/2014/main" id="{C97A9460-1FBB-42B6-8645-DBE4D3F7D6A9}"/>
                    </a:ext>
                  </a:extLst>
                </p:cNvPr>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C00000"/>
                    </a:solidFill>
                    <a:latin typeface="Segoe UI"/>
                  </a:endParaRPr>
                </a:p>
              </p:txBody>
            </p:sp>
          </p:grpSp>
        </p:grpSp>
        <p:sp>
          <p:nvSpPr>
            <p:cNvPr id="25" name="Rectangle 24">
              <a:extLst>
                <a:ext uri="{FF2B5EF4-FFF2-40B4-BE49-F238E27FC236}">
                  <a16:creationId xmlns:a16="http://schemas.microsoft.com/office/drawing/2014/main" id="{EB8B3F23-264C-42A9-9666-C9EFF300F4AE}"/>
                </a:ext>
              </a:extLst>
            </p:cNvPr>
            <p:cNvSpPr/>
            <p:nvPr/>
          </p:nvSpPr>
          <p:spPr>
            <a:xfrm>
              <a:off x="3794555" y="5667641"/>
              <a:ext cx="1296838" cy="369279"/>
            </a:xfrm>
            <a:prstGeom prst="rect">
              <a:avLst/>
            </a:prstGeom>
          </p:spPr>
          <p:txBody>
            <a:bodyPr wrap="none">
              <a:spAutoFit/>
            </a:bodyPr>
            <a:lstStyle/>
            <a:p>
              <a:pPr defTabSz="913154" fontAlgn="base">
                <a:spcBef>
                  <a:spcPct val="0"/>
                </a:spcBef>
                <a:spcAft>
                  <a:spcPct val="0"/>
                </a:spcAft>
              </a:pPr>
              <a:r>
                <a:rPr lang="en-US" sz="1765" dirty="0">
                  <a:ln>
                    <a:solidFill>
                      <a:srgbClr val="FFFFFF">
                        <a:alpha val="0"/>
                      </a:srgbClr>
                    </a:solidFill>
                  </a:ln>
                  <a:solidFill>
                    <a:srgbClr val="A80000"/>
                  </a:solidFill>
                  <a:latin typeface="Segoe UI"/>
                  <a:cs typeface="Segoe UI" panose="020B0502040204020203" pitchFamily="34" charset="0"/>
                </a:rPr>
                <a:t>SQL Server</a:t>
              </a:r>
            </a:p>
          </p:txBody>
        </p:sp>
        <p:grpSp>
          <p:nvGrpSpPr>
            <p:cNvPr id="26" name="Group 25">
              <a:extLst>
                <a:ext uri="{FF2B5EF4-FFF2-40B4-BE49-F238E27FC236}">
                  <a16:creationId xmlns:a16="http://schemas.microsoft.com/office/drawing/2014/main" id="{A39DD6F5-5BFB-421C-950C-8C21118BFD61}"/>
                </a:ext>
              </a:extLst>
            </p:cNvPr>
            <p:cNvGrpSpPr>
              <a:grpSpLocks noChangeAspect="1"/>
            </p:cNvGrpSpPr>
            <p:nvPr/>
          </p:nvGrpSpPr>
          <p:grpSpPr>
            <a:xfrm>
              <a:off x="3996786" y="1757389"/>
              <a:ext cx="896299" cy="1163932"/>
              <a:chOff x="1615697" y="5096400"/>
              <a:chExt cx="822960" cy="1068695"/>
            </a:xfrm>
          </p:grpSpPr>
          <p:sp>
            <p:nvSpPr>
              <p:cNvPr id="27" name="Rectangle 26">
                <a:extLst>
                  <a:ext uri="{FF2B5EF4-FFF2-40B4-BE49-F238E27FC236}">
                    <a16:creationId xmlns:a16="http://schemas.microsoft.com/office/drawing/2014/main" id="{2F178D84-8ED3-4EA7-B581-A11A0433AB24}"/>
                  </a:ext>
                </a:extLst>
              </p:cNvPr>
              <p:cNvSpPr/>
              <p:nvPr/>
            </p:nvSpPr>
            <p:spPr bwMode="auto">
              <a:xfrm>
                <a:off x="1632171" y="5172501"/>
                <a:ext cx="790012" cy="90757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defRPr/>
                </a:pPr>
                <a:endParaRPr lang="en-US" sz="1961" b="1" kern="0" dirty="0">
                  <a:solidFill>
                    <a:prstClr val="white"/>
                  </a:solidFill>
                  <a:latin typeface="Calibri Light" panose="020F03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E4CBC500-FA0C-4865-A653-692AC856CBA4}"/>
                  </a:ext>
                </a:extLst>
              </p:cNvPr>
              <p:cNvGrpSpPr/>
              <p:nvPr/>
            </p:nvGrpSpPr>
            <p:grpSpPr>
              <a:xfrm>
                <a:off x="1615697" y="5096400"/>
                <a:ext cx="822960" cy="1068695"/>
                <a:chOff x="932649" y="2464581"/>
                <a:chExt cx="822960" cy="1068695"/>
              </a:xfrm>
            </p:grpSpPr>
            <p:sp>
              <p:nvSpPr>
                <p:cNvPr id="29" name="Oval 28">
                  <a:extLst>
                    <a:ext uri="{FF2B5EF4-FFF2-40B4-BE49-F238E27FC236}">
                      <a16:creationId xmlns:a16="http://schemas.microsoft.com/office/drawing/2014/main" id="{62D4F74B-B196-48EB-941E-E50825209140}"/>
                    </a:ext>
                  </a:extLst>
                </p:cNvPr>
                <p:cNvSpPr>
                  <a:spLocks noChangeArrowheads="1"/>
                </p:cNvSpPr>
                <p:nvPr/>
              </p:nvSpPr>
              <p:spPr bwMode="auto">
                <a:xfrm>
                  <a:off x="946728" y="2464581"/>
                  <a:ext cx="794803" cy="151025"/>
                </a:xfrm>
                <a:prstGeom prst="ellipse">
                  <a:avLst/>
                </a:prstGeom>
                <a:solidFill>
                  <a:srgbClr val="006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sp>
              <p:nvSpPr>
                <p:cNvPr id="30" name="Freeform 123">
                  <a:extLst>
                    <a:ext uri="{FF2B5EF4-FFF2-40B4-BE49-F238E27FC236}">
                      <a16:creationId xmlns:a16="http://schemas.microsoft.com/office/drawing/2014/main" id="{628A3F2B-E2E9-46CD-80E4-D4469693D107}"/>
                    </a:ext>
                  </a:extLst>
                </p:cNvPr>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dirty="0">
                    <a:solidFill>
                      <a:srgbClr val="FFFFFF"/>
                    </a:solidFill>
                    <a:latin typeface="Segoe UI"/>
                  </a:endParaRPr>
                </a:p>
              </p:txBody>
            </p:sp>
          </p:grpSp>
        </p:grpSp>
        <p:sp>
          <p:nvSpPr>
            <p:cNvPr id="31" name="TextBox 30">
              <a:extLst>
                <a:ext uri="{FF2B5EF4-FFF2-40B4-BE49-F238E27FC236}">
                  <a16:creationId xmlns:a16="http://schemas.microsoft.com/office/drawing/2014/main" id="{5DBC52DC-8F56-48F7-9B88-24898ABC9F62}"/>
                </a:ext>
              </a:extLst>
            </p:cNvPr>
            <p:cNvSpPr txBox="1"/>
            <p:nvPr/>
          </p:nvSpPr>
          <p:spPr>
            <a:xfrm>
              <a:off x="5596492" y="5746659"/>
              <a:ext cx="1340488" cy="244426"/>
            </a:xfrm>
            <a:prstGeom prst="rect">
              <a:avLst/>
            </a:prstGeom>
            <a:noFill/>
          </p:spPr>
          <p:txBody>
            <a:bodyPr wrap="square" lIns="0" tIns="0" rIns="0" bIns="0" rtlCol="0">
              <a:spAutoFit/>
            </a:bodyPr>
            <a:lstStyle/>
            <a:p>
              <a:pPr algn="ctr" defTabSz="913154" fontAlgn="base">
                <a:lnSpc>
                  <a:spcPct val="90000"/>
                </a:lnSpc>
                <a:spcBef>
                  <a:spcPct val="0"/>
                </a:spcBef>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a:t>
              </a:r>
            </a:p>
          </p:txBody>
        </p:sp>
        <p:grpSp>
          <p:nvGrpSpPr>
            <p:cNvPr id="32" name="Group 31">
              <a:extLst>
                <a:ext uri="{FF2B5EF4-FFF2-40B4-BE49-F238E27FC236}">
                  <a16:creationId xmlns:a16="http://schemas.microsoft.com/office/drawing/2014/main" id="{51FB8CE1-908F-4566-A302-C00CABF6973E}"/>
                </a:ext>
              </a:extLst>
            </p:cNvPr>
            <p:cNvGrpSpPr>
              <a:grpSpLocks noChangeAspect="1"/>
            </p:cNvGrpSpPr>
            <p:nvPr/>
          </p:nvGrpSpPr>
          <p:grpSpPr>
            <a:xfrm>
              <a:off x="5728956" y="4843104"/>
              <a:ext cx="1075558" cy="809850"/>
              <a:chOff x="6095398" y="4015536"/>
              <a:chExt cx="1081845" cy="814583"/>
            </a:xfrm>
          </p:grpSpPr>
          <p:sp>
            <p:nvSpPr>
              <p:cNvPr id="33" name="Freeform 132">
                <a:extLst>
                  <a:ext uri="{FF2B5EF4-FFF2-40B4-BE49-F238E27FC236}">
                    <a16:creationId xmlns:a16="http://schemas.microsoft.com/office/drawing/2014/main" id="{1BA475B7-F8BC-4090-B5A1-82BEEDFA5E58}"/>
                  </a:ext>
                </a:extLst>
              </p:cNvPr>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5B9BD5"/>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4" name="Freeform 139">
                <a:extLst>
                  <a:ext uri="{FF2B5EF4-FFF2-40B4-BE49-F238E27FC236}">
                    <a16:creationId xmlns:a16="http://schemas.microsoft.com/office/drawing/2014/main" id="{271E21FD-36FA-4560-B36C-F751FE5E9D04}"/>
                  </a:ext>
                </a:extLst>
              </p:cNvPr>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5B9BD5">
                  <a:lumMod val="50000"/>
                </a:srgb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35" name="Freeform 140">
                <a:extLst>
                  <a:ext uri="{FF2B5EF4-FFF2-40B4-BE49-F238E27FC236}">
                    <a16:creationId xmlns:a16="http://schemas.microsoft.com/office/drawing/2014/main" id="{F10496F7-D097-4ACF-9C61-8A4ABD04F800}"/>
                  </a:ext>
                </a:extLst>
              </p:cNvPr>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ysClr val="window" lastClr="FFFFFF">
                  <a:alpha val="18000"/>
                </a:sysClr>
              </a:solidFill>
              <a:ln w="9525" cap="flat" cmpd="sng" algn="ctr">
                <a:noFill/>
                <a:prstDash val="soli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a:defRPr/>
                </a:pPr>
                <a:endParaRPr lang="en-US" sz="1370" kern="0" spc="-49" dirty="0">
                  <a:ln>
                    <a:solidFill>
                      <a:srgbClr val="FFFFFF">
                        <a:alpha val="0"/>
                      </a:srgbClr>
                    </a:solidFill>
                  </a:ln>
                  <a:solidFill>
                    <a:srgbClr val="000000"/>
                  </a:solidFill>
                  <a:latin typeface="Segoe UI"/>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13769FB9-0CC2-4F94-914C-70DCF4425329}"/>
                </a:ext>
              </a:extLst>
            </p:cNvPr>
            <p:cNvSpPr/>
            <p:nvPr/>
          </p:nvSpPr>
          <p:spPr>
            <a:xfrm>
              <a:off x="4860124" y="2245290"/>
              <a:ext cx="1613739" cy="338378"/>
            </a:xfrm>
            <a:prstGeom prst="rect">
              <a:avLst/>
            </a:prstGeom>
          </p:spPr>
          <p:txBody>
            <a:bodyPr wrap="none">
              <a:spAutoFit/>
            </a:bodyPr>
            <a:lstStyle/>
            <a:p>
              <a:pPr defTabSz="913698"/>
              <a:r>
                <a:rPr lang="en-US" sz="1567" dirty="0">
                  <a:solidFill>
                    <a:srgbClr val="5B9BD5">
                      <a:lumMod val="50000"/>
                    </a:srgbClr>
                  </a:solidFill>
                  <a:latin typeface="Segoe UI"/>
                  <a:cs typeface="Segoe UI" panose="020B0502040204020203" pitchFamily="34" charset="0"/>
                </a:rPr>
                <a:t>Microsoft Azure</a:t>
              </a:r>
              <a:endParaRPr lang="en-US" sz="1567" dirty="0">
                <a:solidFill>
                  <a:srgbClr val="5B9BD5">
                    <a:lumMod val="50000"/>
                  </a:srgbClr>
                </a:solidFill>
                <a:latin typeface="Segoe UI"/>
                <a:ea typeface="Segoe UI Black" panose="020B0A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B6F030A-8A6A-49BC-8A4B-DAD837667A67}"/>
                </a:ext>
              </a:extLst>
            </p:cNvPr>
            <p:cNvSpPr/>
            <p:nvPr/>
          </p:nvSpPr>
          <p:spPr>
            <a:xfrm>
              <a:off x="2232003" y="4071617"/>
              <a:ext cx="184705" cy="307604"/>
            </a:xfrm>
            <a:prstGeom prst="rect">
              <a:avLst/>
            </a:prstGeom>
          </p:spPr>
          <p:txBody>
            <a:bodyPr wrap="none">
              <a:spAutoFit/>
            </a:bodyPr>
            <a:lstStyle/>
            <a:p>
              <a:pPr defTabSz="913330" fontAlgn="base">
                <a:spcBef>
                  <a:spcPct val="0"/>
                </a:spcBef>
                <a:spcAft>
                  <a:spcPct val="0"/>
                </a:spcAft>
              </a:pPr>
              <a:endParaRPr lang="en-US" sz="1371" dirty="0">
                <a:solidFill>
                  <a:srgbClr val="44546A"/>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D365DA76-B644-4508-9F07-5154DE787D77}"/>
                </a:ext>
              </a:extLst>
            </p:cNvPr>
            <p:cNvSpPr/>
            <p:nvPr/>
          </p:nvSpPr>
          <p:spPr bwMode="auto">
            <a:xfrm>
              <a:off x="268475" y="1072218"/>
              <a:ext cx="6742571" cy="521134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33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37" name="Right Arrow 167">
              <a:extLst>
                <a:ext uri="{FF2B5EF4-FFF2-40B4-BE49-F238E27FC236}">
                  <a16:creationId xmlns:a16="http://schemas.microsoft.com/office/drawing/2014/main" id="{46B283DD-DB42-405C-A855-6F604EFB907C}"/>
                </a:ext>
              </a:extLst>
            </p:cNvPr>
            <p:cNvSpPr/>
            <p:nvPr/>
          </p:nvSpPr>
          <p:spPr bwMode="auto">
            <a:xfrm rot="16200000" flipH="1">
              <a:off x="3772713" y="3615865"/>
              <a:ext cx="1344446" cy="179259"/>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sp>
          <p:nvSpPr>
            <p:cNvPr id="40" name="Right Arrow 173">
              <a:extLst>
                <a:ext uri="{FF2B5EF4-FFF2-40B4-BE49-F238E27FC236}">
                  <a16:creationId xmlns:a16="http://schemas.microsoft.com/office/drawing/2014/main" id="{3F2EB3E2-654A-4ABF-9BCF-02CC906F0C59}"/>
                </a:ext>
              </a:extLst>
            </p:cNvPr>
            <p:cNvSpPr/>
            <p:nvPr/>
          </p:nvSpPr>
          <p:spPr bwMode="auto">
            <a:xfrm rot="10800000" flipH="1">
              <a:off x="4993779" y="5156278"/>
              <a:ext cx="717038" cy="190420"/>
            </a:xfrm>
            <a:prstGeom prst="rightArrow">
              <a:avLst>
                <a:gd name="adj1" fmla="val 50000"/>
                <a:gd name="adj2" fmla="val 42077"/>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IN" sz="1961" b="1" kern="0" dirty="0">
                <a:solidFill>
                  <a:srgbClr val="FFFFFF"/>
                </a:solidFill>
                <a:latin typeface="Segoe UI Light"/>
                <a:ea typeface="Segoe UI" pitchFamily="34" charset="0"/>
                <a:cs typeface="Segoe UI" pitchFamily="34" charset="0"/>
              </a:endParaRPr>
            </a:p>
          </p:txBody>
        </p:sp>
      </p:grpSp>
      <p:graphicFrame>
        <p:nvGraphicFramePr>
          <p:cNvPr id="8" name="Table 7">
            <a:extLst>
              <a:ext uri="{FF2B5EF4-FFF2-40B4-BE49-F238E27FC236}">
                <a16:creationId xmlns:a16="http://schemas.microsoft.com/office/drawing/2014/main" id="{4D2C3381-4092-46F0-A5B7-E2315BC0070D}"/>
              </a:ext>
            </a:extLst>
          </p:cNvPr>
          <p:cNvGraphicFramePr>
            <a:graphicFrameLocks noGrp="1"/>
          </p:cNvGraphicFramePr>
          <p:nvPr>
            <p:extLst/>
          </p:nvPr>
        </p:nvGraphicFramePr>
        <p:xfrm>
          <a:off x="358178" y="2050618"/>
          <a:ext cx="3468789" cy="3825709"/>
        </p:xfrm>
        <a:graphic>
          <a:graphicData uri="http://schemas.openxmlformats.org/drawingml/2006/table">
            <a:tbl>
              <a:tblPr/>
              <a:tblGrid>
                <a:gridCol w="1389691">
                  <a:extLst>
                    <a:ext uri="{9D8B030D-6E8A-4147-A177-3AD203B41FA5}">
                      <a16:colId xmlns:a16="http://schemas.microsoft.com/office/drawing/2014/main" val="20000"/>
                    </a:ext>
                  </a:extLst>
                </a:gridCol>
                <a:gridCol w="1178314">
                  <a:extLst>
                    <a:ext uri="{9D8B030D-6E8A-4147-A177-3AD203B41FA5}">
                      <a16:colId xmlns:a16="http://schemas.microsoft.com/office/drawing/2014/main" val="20001"/>
                    </a:ext>
                  </a:extLst>
                </a:gridCol>
                <a:gridCol w="900784">
                  <a:extLst>
                    <a:ext uri="{9D8B030D-6E8A-4147-A177-3AD203B41FA5}">
                      <a16:colId xmlns:a16="http://schemas.microsoft.com/office/drawing/2014/main" val="20002"/>
                    </a:ext>
                  </a:extLst>
                </a:gridCol>
              </a:tblGrid>
              <a:tr h="33300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400" b="0" i="0" u="none" strike="noStrike" dirty="0">
                          <a:solidFill>
                            <a:srgbClr val="FFFFFF"/>
                          </a:solidFill>
                          <a:effectLst/>
                          <a:latin typeface="Segoe UI" panose="020B0502040204020203" pitchFamily="34" charset="0"/>
                          <a:cs typeface="Segoe UI" panose="020B0502040204020203" pitchFamily="34" charset="0"/>
                        </a:rPr>
                        <a:t>Order history</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Name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sng" strike="noStrike" dirty="0">
                          <a:solidFill>
                            <a:srgbClr val="000000"/>
                          </a:solidFill>
                          <a:effectLst/>
                          <a:latin typeface="Segoe UI" panose="020B0502040204020203" pitchFamily="34" charset="0"/>
                          <a:cs typeface="Segoe UI" panose="020B0502040204020203" pitchFamily="34" charset="0"/>
                        </a:rPr>
                        <a:t>SSN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 </a:t>
                      </a:r>
                      <a:r>
                        <a:rPr lang="en-US" sz="1200" b="0" i="0" u="sng" strike="noStrike" dirty="0">
                          <a:solidFill>
                            <a:srgbClr val="000000"/>
                          </a:solidFill>
                          <a:effectLst/>
                          <a:latin typeface="Segoe UI" panose="020B0502040204020203" pitchFamily="34" charset="0"/>
                          <a:cs typeface="Segoe UI" panose="020B0502040204020203" pitchFamily="34" charset="0"/>
                        </a:rPr>
                        <a:t>Date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a:noFill/>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Steve</a:t>
                      </a:r>
                      <a:r>
                        <a:rPr lang="en-US" sz="1200" baseline="0" dirty="0">
                          <a:solidFill>
                            <a:srgbClr val="000000"/>
                          </a:solidFill>
                          <a:latin typeface="Segoe UI" panose="020B0502040204020203" pitchFamily="34" charset="0"/>
                          <a:cs typeface="Segoe UI" panose="020B0502040204020203" pitchFamily="34" charset="0"/>
                        </a:rPr>
                        <a:t> Karimi</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cm61ba906fd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2/28/2005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Sapna Matuszyk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i2y36cg776rg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4/10/2005</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SQL</a:t>
                      </a:r>
                      <a:r>
                        <a:rPr lang="en-US" sz="1200" baseline="0" dirty="0">
                          <a:solidFill>
                            <a:srgbClr val="000000"/>
                          </a:solidFill>
                          <a:latin typeface="Segoe UI" panose="020B0502040204020203" pitchFamily="34" charset="0"/>
                          <a:cs typeface="Segoe UI" panose="020B0502040204020203" pitchFamily="34" charset="0"/>
                        </a:rPr>
                        <a:t> Mojoe</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nx290pldo90l</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4/27/2005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Blazej Zwilling</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ypo85ba616rj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5/12/2005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Cheng Jeswani</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bns51ra806fd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5/22/2005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Nikhat Lindell</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mci12hh906fj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6/07/2005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Whitney</a:t>
                      </a:r>
                      <a:r>
                        <a:rPr lang="en-US" sz="1200" baseline="0" dirty="0">
                          <a:solidFill>
                            <a:srgbClr val="000000"/>
                          </a:solidFill>
                          <a:latin typeface="Segoe UI" panose="020B0502040204020203" pitchFamily="34" charset="0"/>
                          <a:cs typeface="Segoe UI" panose="020B0502040204020203" pitchFamily="34" charset="0"/>
                        </a:rPr>
                        <a:t> Lang</a:t>
                      </a:r>
                      <a:endParaRPr lang="en-US" sz="1200" dirty="0">
                        <a:solidFill>
                          <a:srgbClr val="000000"/>
                        </a:solidFill>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utb76b916gi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6/18/2014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Lorenzo Olds</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px61hi9306fj</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Sophie Cook</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ol43bi506gd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7/12/2014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Aida Durham</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tx83hal916fi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7/29/2014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Jaclyn Wade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nb95re926gi</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8/10/2014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Adrienne Battle</a:t>
                      </a: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vc61ira536fe</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8/23/2014</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4"/>
                  </a:ext>
                </a:extLst>
              </a:tr>
            </a:tbl>
          </a:graphicData>
        </a:graphic>
      </p:graphicFrame>
      <p:graphicFrame>
        <p:nvGraphicFramePr>
          <p:cNvPr id="36" name="Table 35">
            <a:extLst>
              <a:ext uri="{FF2B5EF4-FFF2-40B4-BE49-F238E27FC236}">
                <a16:creationId xmlns:a16="http://schemas.microsoft.com/office/drawing/2014/main" id="{FFC5A317-DC84-452E-8FDD-EA549A15F93A}"/>
              </a:ext>
            </a:extLst>
          </p:cNvPr>
          <p:cNvGraphicFramePr>
            <a:graphicFrameLocks noGrp="1"/>
          </p:cNvGraphicFramePr>
          <p:nvPr>
            <p:extLst/>
          </p:nvPr>
        </p:nvGraphicFramePr>
        <p:xfrm>
          <a:off x="355699" y="2880729"/>
          <a:ext cx="3475150" cy="249479"/>
        </p:xfrm>
        <a:graphic>
          <a:graphicData uri="http://schemas.openxmlformats.org/drawingml/2006/table">
            <a:tbl>
              <a:tblPr/>
              <a:tblGrid>
                <a:gridCol w="1389691">
                  <a:extLst>
                    <a:ext uri="{9D8B030D-6E8A-4147-A177-3AD203B41FA5}">
                      <a16:colId xmlns:a16="http://schemas.microsoft.com/office/drawing/2014/main" val="20000"/>
                    </a:ext>
                  </a:extLst>
                </a:gridCol>
                <a:gridCol w="1179408">
                  <a:extLst>
                    <a:ext uri="{9D8B030D-6E8A-4147-A177-3AD203B41FA5}">
                      <a16:colId xmlns:a16="http://schemas.microsoft.com/office/drawing/2014/main" val="20001"/>
                    </a:ext>
                  </a:extLst>
                </a:gridCol>
                <a:gridCol w="906051">
                  <a:extLst>
                    <a:ext uri="{9D8B030D-6E8A-4147-A177-3AD203B41FA5}">
                      <a16:colId xmlns:a16="http://schemas.microsoft.com/office/drawing/2014/main" val="20002"/>
                    </a:ext>
                  </a:extLst>
                </a:gridCol>
              </a:tblGrid>
              <a:tr h="24947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defTabSz="932384" fontAlgn="auto">
                        <a:spcBef>
                          <a:spcPts val="0"/>
                        </a:spcBef>
                        <a:spcAft>
                          <a:spcPts val="0"/>
                        </a:spcAft>
                      </a:pPr>
                      <a:r>
                        <a:rPr lang="en-US" sz="1200" dirty="0">
                          <a:solidFill>
                            <a:srgbClr val="000000"/>
                          </a:solidFill>
                          <a:latin typeface="Segoe UI" panose="020B0502040204020203" pitchFamily="34" charset="0"/>
                          <a:cs typeface="Segoe UI" panose="020B0502040204020203" pitchFamily="34" charset="0"/>
                        </a:rPr>
                        <a:t>Mike Wan</a:t>
                      </a: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ox7ff654ae6d</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200" dirty="0">
                          <a:solidFill>
                            <a:srgbClr val="000000"/>
                          </a:solidFill>
                          <a:latin typeface="Segoe UI" panose="020B0502040204020203" pitchFamily="34" charset="0"/>
                          <a:cs typeface="Segoe UI" panose="020B0502040204020203" pitchFamily="34" charset="0"/>
                        </a:rPr>
                        <a:t>3/18/2005</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89630" marR="89630" marT="13176" marB="0" anchor="ctr">
                    <a:lnL>
                      <a:noFill/>
                    </a:lnL>
                    <a:lnR>
                      <a:noFill/>
                    </a:lnR>
                    <a:lnT>
                      <a:noFill/>
                    </a:lnT>
                    <a:lnB>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8189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340432"/>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42DF344B-12A1-4D47-8F37-D4A77DA8DA63}"/>
              </a:ext>
            </a:extLst>
          </p:cNvPr>
          <p:cNvSpPr/>
          <p:nvPr/>
        </p:nvSpPr>
        <p:spPr>
          <a:xfrm>
            <a:off x="478465" y="1240097"/>
            <a:ext cx="3068084" cy="646331"/>
          </a:xfrm>
          <a:prstGeom prst="rect">
            <a:avLst/>
          </a:prstGeom>
        </p:spPr>
        <p:txBody>
          <a:bodyPr wrap="none">
            <a:spAutoFit/>
          </a:bodyPr>
          <a:lstStyle/>
          <a:p>
            <a:r>
              <a:rPr lang="en-US" sz="3600" dirty="0">
                <a:latin typeface="+mj-lt"/>
              </a:rPr>
              <a:t>Backup to URL</a:t>
            </a:r>
          </a:p>
        </p:txBody>
      </p:sp>
      <p:sp>
        <p:nvSpPr>
          <p:cNvPr id="3" name="Content Placeholder 2"/>
          <p:cNvSpPr>
            <a:spLocks noGrp="1"/>
          </p:cNvSpPr>
          <p:nvPr>
            <p:ph type="body" sz="quarter" idx="10"/>
          </p:nvPr>
        </p:nvSpPr>
        <p:spPr>
          <a:xfrm>
            <a:off x="478465" y="1900716"/>
            <a:ext cx="11589488" cy="4965404"/>
          </a:xfrm>
        </p:spPr>
        <p:txBody>
          <a:bodyPr>
            <a:noAutofit/>
          </a:bodyPr>
          <a:lstStyle/>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Backups direct to private Azure Storage means that backups are offsite immediately.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Geo-redundant storage provides even further protection from regional disasters.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Near limitless storage for backups.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No maintenance costs for backup or storage hardware.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 files are available immediately and indefinitely</a:t>
            </a:r>
            <a:r>
              <a:rPr lang="en-US" sz="2400" dirty="0">
                <a:solidFill>
                  <a:schemeClr val="tx1"/>
                </a:solidFill>
                <a:latin typeface="Segoe UI Semilight" panose="020B0402040204020203" pitchFamily="34" charset="0"/>
                <a:cs typeface="Segoe UI Semilight" panose="020B0402040204020203" pitchFamily="34" charset="0"/>
              </a:rPr>
              <a:t>.</a:t>
            </a:r>
            <a:endParaRPr lang="en-US" sz="2000" dirty="0">
              <a:solidFill>
                <a:schemeClr val="tx1"/>
              </a:solidFill>
            </a:endParaRPr>
          </a:p>
        </p:txBody>
      </p:sp>
    </p:spTree>
    <p:extLst>
      <p:ext uri="{BB962C8B-B14F-4D97-AF65-F5344CB8AC3E}">
        <p14:creationId xmlns:p14="http://schemas.microsoft.com/office/powerpoint/2010/main" val="39904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874403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073289" y="1951176"/>
            <a:ext cx="8045422" cy="2052030"/>
          </a:xfrm>
        </p:spPr>
        <p:txBody>
          <a:bodyPr>
            <a:noAutofit/>
          </a:bodyPr>
          <a:lstStyle/>
          <a:p>
            <a:pPr marL="0" indent="0">
              <a:spcAft>
                <a:spcPts val="882"/>
              </a:spcAft>
              <a:buNone/>
            </a:pPr>
            <a:r>
              <a:rPr lang="en-US" sz="2400" dirty="0">
                <a:solidFill>
                  <a:schemeClr val="tx1"/>
                </a:solidFill>
                <a:latin typeface="+mn-lt"/>
              </a:rPr>
              <a:t>Michelle Jenkins, Chief Information Officer</a:t>
            </a:r>
          </a:p>
          <a:p>
            <a:pPr marL="0" indent="0">
              <a:spcAft>
                <a:spcPts val="882"/>
              </a:spcAft>
              <a:buNone/>
            </a:pPr>
            <a:endParaRPr lang="en-US" sz="2400" dirty="0">
              <a:solidFill>
                <a:schemeClr val="tx1"/>
              </a:solidFill>
              <a:latin typeface="+mn-lt"/>
            </a:endParaRPr>
          </a:p>
          <a:p>
            <a:pPr marL="0" indent="0">
              <a:spcAft>
                <a:spcPts val="882"/>
              </a:spcAft>
              <a:buNone/>
            </a:pPr>
            <a:r>
              <a:rPr lang="en-US" sz="2400" dirty="0">
                <a:solidFill>
                  <a:schemeClr val="tx1"/>
                </a:solidFill>
                <a:latin typeface="+mn-lt"/>
              </a:rPr>
              <a:t>James Sherburn, Director, IT Operations</a:t>
            </a:r>
          </a:p>
          <a:p>
            <a:pPr marL="0" indent="0">
              <a:spcAft>
                <a:spcPts val="882"/>
              </a:spcAft>
              <a:buNone/>
            </a:pPr>
            <a:endParaRPr lang="en-US" sz="2400" dirty="0">
              <a:solidFill>
                <a:schemeClr val="tx1"/>
              </a:solidFill>
              <a:latin typeface="+mn-lt"/>
            </a:endParaRPr>
          </a:p>
          <a:p>
            <a:pPr marL="0" indent="0">
              <a:spcAft>
                <a:spcPts val="882"/>
              </a:spcAft>
              <a:buNone/>
            </a:pPr>
            <a:r>
              <a:rPr lang="en-US" sz="2400" dirty="0">
                <a:solidFill>
                  <a:schemeClr val="tx1"/>
                </a:solidFill>
                <a:latin typeface="+mn-lt"/>
              </a:rPr>
              <a:t>Robert Moore, Manager, Database Administration</a:t>
            </a:r>
          </a:p>
          <a:p>
            <a:pPr marL="0" indent="0">
              <a:spcAft>
                <a:spcPts val="882"/>
              </a:spcAft>
              <a:buNone/>
            </a:pPr>
            <a:endParaRPr lang="en-US" sz="2400" dirty="0">
              <a:solidFill>
                <a:schemeClr val="tx1"/>
              </a:solidFill>
              <a:latin typeface="+mn-lt"/>
            </a:endParaRPr>
          </a:p>
          <a:p>
            <a:pPr marL="0" indent="0">
              <a:spcAft>
                <a:spcPts val="882"/>
              </a:spcAft>
              <a:buNone/>
            </a:pPr>
            <a:r>
              <a:rPr lang="en-US" sz="2400" dirty="0">
                <a:solidFill>
                  <a:schemeClr val="tx1"/>
                </a:solidFill>
                <a:latin typeface="+mn-lt"/>
              </a:rPr>
              <a:t>Brandon Burns, Database Architect, Enterprise Architecture</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4A211FF8-819A-4316-B75A-A92C169A2D7C}"/>
              </a:ext>
            </a:extLst>
          </p:cNvPr>
          <p:cNvSpPr/>
          <p:nvPr/>
        </p:nvSpPr>
        <p:spPr>
          <a:xfrm>
            <a:off x="412409" y="1073158"/>
            <a:ext cx="4011310" cy="646331"/>
          </a:xfrm>
          <a:prstGeom prst="rect">
            <a:avLst/>
          </a:prstGeom>
        </p:spPr>
        <p:txBody>
          <a:bodyPr wrap="square">
            <a:spAutoFit/>
          </a:bodyPr>
          <a:lstStyle/>
          <a:p>
            <a:r>
              <a:rPr lang="en-US" sz="3600" dirty="0">
                <a:latin typeface="+mj-lt"/>
              </a:rPr>
              <a:t>Overview</a:t>
            </a:r>
          </a:p>
        </p:txBody>
      </p:sp>
      <p:sp>
        <p:nvSpPr>
          <p:cNvPr id="3" name="Content Placeholder 2"/>
          <p:cNvSpPr>
            <a:spLocks noGrp="1"/>
          </p:cNvSpPr>
          <p:nvPr>
            <p:ph type="body" sz="quarter" idx="10"/>
          </p:nvPr>
        </p:nvSpPr>
        <p:spPr>
          <a:xfrm>
            <a:off x="269238" y="1795529"/>
            <a:ext cx="11653523" cy="4420791"/>
          </a:xfrm>
        </p:spPr>
        <p:txBody>
          <a:bodyPr>
            <a:noAutofit/>
          </a:bodyPr>
          <a:lstStyle/>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Replicate the VMWare environment with Azure Site Recovery (ASR)</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Leverage SQL Server AlwaysOn Availability Groups to provide high availability and disaster recovery</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Leverage the SQL Server Availability Groups readable secondaries to scale out the heavy read workload.</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Using SQL Server Always Encrypted to protect PCI data in-flight or at rest with keys stored in Azure Key Vault</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Using SQL Server Stretch Database to archive cold data</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Implementing SQL Server Backup to URL to send backups to Azure Storage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Using Azure Traffic Manager with Azure Site Recovery for availability of customer-facing sites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479901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5009604"/>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Azure Site Recovery</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Protects web farm</a:t>
            </a:r>
          </a:p>
          <a:p>
            <a:pPr lvl="1"/>
            <a:r>
              <a:rPr lang="en-US" sz="2200" dirty="0">
                <a:solidFill>
                  <a:schemeClr val="tx1"/>
                </a:solidFill>
                <a:latin typeface="Segoe UI Semilight" panose="020B0402040204020203" pitchFamily="34" charset="0"/>
                <a:cs typeface="Segoe UI Semilight" panose="020B0402040204020203" pitchFamily="34" charset="0"/>
              </a:rPr>
              <a:t>Orchestrates failover</a:t>
            </a:r>
          </a:p>
          <a:p>
            <a:pPr lvl="1"/>
            <a:r>
              <a:rPr lang="en-US" sz="2200" dirty="0">
                <a:solidFill>
                  <a:schemeClr val="tx1"/>
                </a:solidFill>
                <a:latin typeface="Segoe UI Semilight" panose="020B0402040204020203" pitchFamily="34" charset="0"/>
                <a:cs typeface="Segoe UI Semilight" panose="020B0402040204020203" pitchFamily="34" charset="0"/>
              </a:rPr>
              <a:t>DR machines offline until failover</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Replicated data goes straight to VHD</a:t>
            </a: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Traffic Manager</a:t>
            </a:r>
          </a:p>
          <a:p>
            <a:pPr lvl="1"/>
            <a:r>
              <a:rPr lang="en-US" sz="2200" dirty="0">
                <a:solidFill>
                  <a:schemeClr val="tx1"/>
                </a:solidFill>
                <a:latin typeface="Segoe UI Semilight" panose="020B0402040204020203" pitchFamily="34" charset="0"/>
                <a:cs typeface="Segoe UI Semilight" panose="020B0402040204020203" pitchFamily="34" charset="0"/>
              </a:rPr>
              <a:t>Configured in failover mode</a:t>
            </a:r>
          </a:p>
          <a:p>
            <a:pPr lvl="1"/>
            <a:r>
              <a:rPr lang="en-US" sz="2200" dirty="0">
                <a:solidFill>
                  <a:schemeClr val="tx1"/>
                </a:solidFill>
                <a:latin typeface="Segoe UI Semilight" panose="020B0402040204020203" pitchFamily="34" charset="0"/>
                <a:cs typeface="Segoe UI Semilight" panose="020B0402040204020203" pitchFamily="34" charset="0"/>
              </a:rPr>
              <a:t>Directs clients to the active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374697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Synchronous replicas with automatic failover for local site availability</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Asynchronous replicas for remote disaster recovery </a:t>
            </a: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Additional resources</a:t>
            </a:r>
          </a:p>
          <a:p>
            <a:pPr lvl="1"/>
            <a:r>
              <a:rPr lang="en-US" sz="2200" dirty="0">
                <a:solidFill>
                  <a:schemeClr val="tx1"/>
                </a:solidFill>
                <a:latin typeface="Segoe UI Semilight" panose="020B0402040204020203" pitchFamily="34" charset="0"/>
                <a:cs typeface="Segoe UI Semilight" panose="020B0402040204020203" pitchFamily="34" charset="0"/>
              </a:rPr>
              <a:t>Process server (for ASR)</a:t>
            </a:r>
          </a:p>
          <a:p>
            <a:pPr lvl="1"/>
            <a:r>
              <a:rPr lang="en-US" sz="2200" dirty="0">
                <a:solidFill>
                  <a:schemeClr val="tx1"/>
                </a:solidFill>
                <a:latin typeface="Segoe UI Semilight" panose="020B0402040204020203" pitchFamily="34" charset="0"/>
                <a:cs typeface="Segoe UI Semilight" panose="020B0402040204020203" pitchFamily="34" charset="0"/>
              </a:rPr>
              <a:t>Domain controller (for DR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40513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774801"/>
            <a:ext cx="4742121"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Scale out data tier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Multiple asynchronous readable secondaries</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Application would use read-intent routing </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Potential use of third party solutions for routing and caching functionality</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156191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lvl="1"/>
            <a:r>
              <a:rPr lang="en-US" sz="2200" dirty="0">
                <a:solidFill>
                  <a:schemeClr val="tx1"/>
                </a:solidFill>
                <a:latin typeface="Segoe UI Semilight" panose="020B0402040204020203" pitchFamily="34" charset="0"/>
                <a:cs typeface="Segoe UI Semilight" panose="020B0402040204020203" pitchFamily="34" charset="0"/>
              </a:rPr>
              <a:t>SQL Server Always Encrypted</a:t>
            </a:r>
          </a:p>
          <a:p>
            <a:pPr lvl="2"/>
            <a:r>
              <a:rPr lang="en-US" sz="2000" dirty="0">
                <a:solidFill>
                  <a:schemeClr val="tx1"/>
                </a:solidFill>
                <a:latin typeface="Segoe UI Semilight" panose="020B0402040204020203" pitchFamily="34" charset="0"/>
                <a:cs typeface="Segoe UI Semilight" panose="020B0402040204020203" pitchFamily="34" charset="0"/>
              </a:rPr>
              <a:t>Client-side encryption</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In-flight and at rest encryption</a:t>
            </a:r>
          </a:p>
          <a:p>
            <a:pPr lvl="1"/>
            <a:r>
              <a:rPr lang="en-US" sz="2200" dirty="0">
                <a:solidFill>
                  <a:schemeClr val="tx1"/>
                </a:solidFill>
                <a:latin typeface="Segoe UI Semilight" panose="020B0402040204020203" pitchFamily="34" charset="0"/>
                <a:cs typeface="Segoe UI Semilight" panose="020B0402040204020203" pitchFamily="34" charset="0"/>
              </a:rPr>
              <a:t>Manage encryption keys</a:t>
            </a:r>
          </a:p>
          <a:p>
            <a:pPr lvl="2"/>
            <a:r>
              <a:rPr lang="en-US" sz="2000" dirty="0">
                <a:solidFill>
                  <a:schemeClr val="tx1"/>
                </a:solidFill>
                <a:latin typeface="Segoe UI Semilight" panose="020B0402040204020203" pitchFamily="34" charset="0"/>
                <a:cs typeface="Segoe UI Semilight" panose="020B0402040204020203" pitchFamily="34" charset="0"/>
              </a:rPr>
              <a:t>Create keys on a separate secure system.</a:t>
            </a:r>
          </a:p>
          <a:p>
            <a:pPr lvl="2"/>
            <a:r>
              <a:rPr lang="en-US" sz="2000" dirty="0">
                <a:solidFill>
                  <a:schemeClr val="tx1"/>
                </a:solidFill>
                <a:latin typeface="Segoe UI Semilight" panose="020B0402040204020203" pitchFamily="34" charset="0"/>
                <a:cs typeface="Segoe UI Semilight" panose="020B0402040204020203" pitchFamily="34" charset="0"/>
              </a:rPr>
              <a:t>Store keys in Azure Key Vault.</a:t>
            </a:r>
          </a:p>
          <a:p>
            <a:pPr lvl="2"/>
            <a:r>
              <a:rPr lang="en-US" sz="2000" dirty="0">
                <a:solidFill>
                  <a:schemeClr val="tx1"/>
                </a:solidFill>
                <a:latin typeface="Segoe UI Semilight" panose="020B0402040204020203" pitchFamily="34" charset="0"/>
                <a:cs typeface="Segoe UI Semilight" panose="020B0402040204020203" pitchFamily="34" charset="0"/>
              </a:rPr>
              <a:t>Rotate keys per organizational policies.</a:t>
            </a:r>
          </a:p>
          <a:p>
            <a:pPr lvl="2"/>
            <a:r>
              <a:rPr lang="en-US" sz="2000" dirty="0">
                <a:solidFill>
                  <a:schemeClr val="tx1"/>
                </a:solidFill>
                <a:latin typeface="Segoe UI Semilight" panose="020B0402040204020203" pitchFamily="34" charset="0"/>
                <a:cs typeface="Segoe UI Semilight" panose="020B0402040204020203" pitchFamily="34" charset="0"/>
              </a:rPr>
              <a:t>Column master key rotation does not re-encrypt the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Column encryption key rotation does re-encrypt the data and prevents application writes during re-encryption.</a:t>
            </a:r>
            <a:endParaRPr lang="en-US" sz="1808"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Encryption types</a:t>
            </a:r>
          </a:p>
          <a:p>
            <a:pPr lvl="2"/>
            <a:r>
              <a:rPr lang="en-US" sz="2000" dirty="0">
                <a:solidFill>
                  <a:schemeClr val="tx1"/>
                </a:solidFill>
                <a:latin typeface="Segoe UI Semilight" panose="020B0402040204020203" pitchFamily="34" charset="0"/>
                <a:cs typeface="Segoe UI Semilight" panose="020B0402040204020203" pitchFamily="34" charset="0"/>
              </a:rPr>
              <a:t>Deterministic: point lookups, equality joins, grouping, indexing</a:t>
            </a:r>
          </a:p>
          <a:p>
            <a:pPr lvl="2"/>
            <a:r>
              <a:rPr lang="en-US" sz="2000" dirty="0">
                <a:solidFill>
                  <a:schemeClr val="tx1"/>
                </a:solidFill>
                <a:latin typeface="Segoe UI Semilight" panose="020B0402040204020203" pitchFamily="34" charset="0"/>
                <a:cs typeface="Segoe UI Semilight" panose="020B0402040204020203" pitchFamily="34" charset="0"/>
              </a:rPr>
              <a:t>Random: more secure, no lookups, joins, grouping etc. </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DFA7BE0E-1415-4DD5-ACE0-EC428425516B}"/>
              </a:ext>
            </a:extLst>
          </p:cNvPr>
          <p:cNvPicPr>
            <a:picLocks noChangeAspect="1"/>
          </p:cNvPicPr>
          <p:nvPr/>
        </p:nvPicPr>
        <p:blipFill>
          <a:blip r:embed="rId3"/>
          <a:stretch>
            <a:fillRect/>
          </a:stretch>
        </p:blipFill>
        <p:spPr>
          <a:xfrm>
            <a:off x="7595906" y="2113005"/>
            <a:ext cx="4437724" cy="3048315"/>
          </a:xfrm>
          <a:prstGeom prst="rect">
            <a:avLst/>
          </a:prstGeom>
        </p:spPr>
      </p:pic>
    </p:spTree>
    <p:extLst>
      <p:ext uri="{BB962C8B-B14F-4D97-AF65-F5344CB8AC3E}">
        <p14:creationId xmlns:p14="http://schemas.microsoft.com/office/powerpoint/2010/main" val="104931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83685"/>
            <a:ext cx="7137211" cy="5465971"/>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Data archive</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SQL Server Stretch Database</a:t>
            </a:r>
          </a:p>
          <a:p>
            <a:pPr lvl="2"/>
            <a:r>
              <a:rPr lang="en-US" sz="2000" dirty="0">
                <a:solidFill>
                  <a:schemeClr val="tx1"/>
                </a:solidFill>
                <a:latin typeface="Segoe UI Semilight" panose="020B0402040204020203" pitchFamily="34" charset="0"/>
                <a:cs typeface="Segoe UI Semilight" panose="020B0402040204020203" pitchFamily="34" charset="0"/>
              </a:rPr>
              <a:t>Archive cold data to Azure</a:t>
            </a:r>
          </a:p>
          <a:p>
            <a:pPr lvl="2"/>
            <a:r>
              <a:rPr lang="en-US" sz="2000" dirty="0">
                <a:solidFill>
                  <a:schemeClr val="tx1"/>
                </a:solidFill>
                <a:latin typeface="Segoe UI Semilight" panose="020B0402040204020203" pitchFamily="34" charset="0"/>
                <a:cs typeface="Segoe UI Semilight" panose="020B0402040204020203" pitchFamily="34" charset="0"/>
              </a:rPr>
              <a:t>Cold data is still online</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No query changes</a:t>
            </a:r>
          </a:p>
          <a:p>
            <a:pPr lvl="1"/>
            <a:r>
              <a:rPr lang="en-US" sz="2200" dirty="0">
                <a:solidFill>
                  <a:schemeClr val="tx1"/>
                </a:solidFill>
                <a:latin typeface="Segoe UI Semilight" panose="020B0402040204020203" pitchFamily="34" charset="0"/>
                <a:cs typeface="Segoe UI Semilight" panose="020B0402040204020203" pitchFamily="34" charset="0"/>
              </a:rPr>
              <a:t>Identifying Stretch Database candidates</a:t>
            </a:r>
          </a:p>
          <a:p>
            <a:pPr lvl="2"/>
            <a:r>
              <a:rPr lang="en-US" sz="2000" dirty="0">
                <a:solidFill>
                  <a:schemeClr val="tx1"/>
                </a:solidFill>
                <a:latin typeface="Segoe UI Semilight" panose="020B0402040204020203" pitchFamily="34" charset="0"/>
                <a:cs typeface="Segoe UI Semilight" panose="020B0402040204020203" pitchFamily="34" charset="0"/>
              </a:rPr>
              <a:t>What is the retention period of the data?</a:t>
            </a:r>
          </a:p>
          <a:p>
            <a:pPr lvl="2"/>
            <a:r>
              <a:rPr lang="en-US" sz="2000" dirty="0">
                <a:solidFill>
                  <a:schemeClr val="tx1"/>
                </a:solidFill>
                <a:latin typeface="Segoe UI Semilight" panose="020B0402040204020203" pitchFamily="34" charset="0"/>
                <a:cs typeface="Segoe UI Semilight" panose="020B0402040204020203" pitchFamily="34" charset="0"/>
              </a:rPr>
              <a:t>How often is the cold data accessed?</a:t>
            </a:r>
          </a:p>
          <a:p>
            <a:pPr lvl="2"/>
            <a:r>
              <a:rPr lang="en-US" sz="2000" dirty="0">
                <a:solidFill>
                  <a:schemeClr val="tx1"/>
                </a:solidFill>
                <a:latin typeface="Segoe UI Semilight" panose="020B0402040204020203" pitchFamily="34" charset="0"/>
                <a:cs typeface="Segoe UI Semilight" panose="020B0402040204020203" pitchFamily="34" charset="0"/>
              </a:rPr>
              <a:t>Will the cold data need to be modified or is it immutable?</a:t>
            </a:r>
          </a:p>
          <a:p>
            <a:pPr lvl="2"/>
            <a:r>
              <a:rPr lang="en-US" sz="2000" dirty="0">
                <a:solidFill>
                  <a:schemeClr val="tx1"/>
                </a:solidFill>
                <a:latin typeface="Segoe UI Semilight" panose="020B0402040204020203" pitchFamily="34" charset="0"/>
                <a:cs typeface="Segoe UI Semilight" panose="020B0402040204020203" pitchFamily="34" charset="0"/>
              </a:rPr>
              <a:t>Is cold/historical data stored in dedicated tables or mixed </a:t>
            </a:r>
            <a:br>
              <a:rPr lang="en-US" sz="2000" dirty="0">
                <a:solidFill>
                  <a:schemeClr val="tx1"/>
                </a:solidFill>
                <a:latin typeface="Segoe UI Semilight" panose="020B0402040204020203" pitchFamily="34" charset="0"/>
                <a:cs typeface="Segoe UI Semilight" panose="020B0402040204020203" pitchFamily="34" charset="0"/>
              </a:rPr>
            </a:br>
            <a:r>
              <a:rPr lang="en-US" sz="2000" dirty="0">
                <a:solidFill>
                  <a:schemeClr val="tx1"/>
                </a:solidFill>
                <a:latin typeface="Segoe UI Semilight" panose="020B0402040204020203" pitchFamily="34" charset="0"/>
                <a:cs typeface="Segoe UI Semilight" panose="020B0402040204020203" pitchFamily="34" charset="0"/>
              </a:rPr>
              <a:t>with hot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Stretch Database Advisor</a:t>
            </a:r>
            <a:endParaRPr lang="en-US" sz="1808" dirty="0">
              <a:solidFill>
                <a:schemeClr val="tx1"/>
              </a:solidFill>
              <a:latin typeface="Segoe UI Semilight" panose="020B0402040204020203" pitchFamily="34" charset="0"/>
              <a:cs typeface="Segoe UI Semilight" panose="020B0402040204020203" pitchFamily="34" charset="0"/>
            </a:endParaRPr>
          </a:p>
          <a:p>
            <a:pPr lvl="1"/>
            <a:r>
              <a:rPr lang="en-US" sz="2200" dirty="0">
                <a:solidFill>
                  <a:schemeClr val="tx1"/>
                </a:solidFill>
                <a:latin typeface="Segoe UI Semilight" panose="020B0402040204020203" pitchFamily="34" charset="0"/>
                <a:cs typeface="Segoe UI Semilight" panose="020B0402040204020203" pitchFamily="34" charset="0"/>
              </a:rPr>
              <a:t>Maintenance experience may improve significantly</a:t>
            </a:r>
          </a:p>
          <a:p>
            <a:pPr marL="0" indent="0">
              <a:spcAft>
                <a:spcPts val="882"/>
              </a:spcAft>
              <a:buNone/>
            </a:pPr>
            <a:endParaRPr lang="en-US" sz="1800" dirty="0">
              <a:solidFill>
                <a:schemeClr val="tx1"/>
              </a:solidFill>
            </a:endParaRPr>
          </a:p>
        </p:txBody>
      </p:sp>
      <p:pic>
        <p:nvPicPr>
          <p:cNvPr id="4" name="Picture 3" descr="The right side of a database icon overlays an Azure cloud icon, and both icons are blue where they overlap, indicating Cold data. The left side of the database icon, which is not overlaying the cloud, is red, indicating Hot/active data. In the Hot/active side is a table representing Orders. To the right of the that is another Orders history table that is stretched across the hot and cold sides, and the table is labeled Trickle data movement and remote query processing." title="On-premises and Azure Stretch Database illustration">
            <a:extLst>
              <a:ext uri="{FF2B5EF4-FFF2-40B4-BE49-F238E27FC236}">
                <a16:creationId xmlns:a16="http://schemas.microsoft.com/office/drawing/2014/main" id="{5AD6FDBD-B2A9-4FA3-BC99-5DB7ED19B0D8}"/>
              </a:ext>
            </a:extLst>
          </p:cNvPr>
          <p:cNvPicPr>
            <a:picLocks noChangeAspect="1"/>
          </p:cNvPicPr>
          <p:nvPr/>
        </p:nvPicPr>
        <p:blipFill>
          <a:blip r:embed="rId3"/>
          <a:stretch>
            <a:fillRect/>
          </a:stretch>
        </p:blipFill>
        <p:spPr>
          <a:xfrm>
            <a:off x="7137211" y="1673201"/>
            <a:ext cx="4913802" cy="3511600"/>
          </a:xfrm>
          <a:prstGeom prst="rect">
            <a:avLst/>
          </a:prstGeom>
        </p:spPr>
      </p:pic>
    </p:spTree>
    <p:extLst>
      <p:ext uri="{BB962C8B-B14F-4D97-AF65-F5344CB8AC3E}">
        <p14:creationId xmlns:p14="http://schemas.microsoft.com/office/powerpoint/2010/main" val="273884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30522"/>
            <a:ext cx="12067953" cy="5465971"/>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What impact will your design have on the existing reporting system? </a:t>
            </a:r>
          </a:p>
          <a:p>
            <a:pPr lvl="1"/>
            <a:r>
              <a:rPr lang="en-US" sz="2200" dirty="0">
                <a:solidFill>
                  <a:schemeClr val="tx1"/>
                </a:solidFill>
                <a:latin typeface="+mj-lt"/>
                <a:cs typeface="Segoe UI Semilight" panose="020B0402040204020203" pitchFamily="34" charset="0"/>
              </a:rPr>
              <a:t>The existing reporting system will not need any modifications after implementing Stretch Database.</a:t>
            </a:r>
          </a:p>
          <a:p>
            <a:pPr lvl="1"/>
            <a:r>
              <a:rPr lang="en-US" sz="2200" dirty="0">
                <a:solidFill>
                  <a:schemeClr val="tx1"/>
                </a:solidFill>
                <a:latin typeface="+mj-lt"/>
                <a:cs typeface="Segoe UI Semilight" panose="020B0402040204020203" pitchFamily="34" charset="0"/>
              </a:rPr>
              <a:t>Queries that include Stretch-enabled tables are expected to perform more slowly than they did before the tables were enabled for Stretch.</a:t>
            </a: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How will this solution effect the current maintenance issues?</a:t>
            </a:r>
          </a:p>
          <a:p>
            <a:pPr lvl="1"/>
            <a:r>
              <a:rPr lang="en-US" sz="2200" dirty="0">
                <a:solidFill>
                  <a:schemeClr val="tx1"/>
                </a:solidFill>
                <a:latin typeface="+mj-lt"/>
                <a:cs typeface="Segoe UI Semilight" panose="020B0402040204020203" pitchFamily="34" charset="0"/>
              </a:rPr>
              <a:t>By migrating a large portion of the data into Azure, the regular maintenance should improve dramatically. Backups will only back up local data and index maintenance will have a significantly smaller data set to work with.</a:t>
            </a:r>
          </a:p>
        </p:txBody>
      </p:sp>
      <p:pic>
        <p:nvPicPr>
          <p:cNvPr id="5" name="Picture 4" descr="On the left, three server icons are connected by a green, bidirectional arrow labeled Queries to an icon labeled On-premises SQL Server, within which are three orange icons labeled Eligible Data and six green icons labeled Local Data. An orange arrow labeled Eligible Data points from the On-premises SQL Server icon to an icon labeled Azure SQL Database, within which are nine icons that the same shape and color as the Eligible Data icons. A green, bidirectional arrow labeled Queries points between the On-premises SQL Server icon and the Azure SQL Database icon." title="Diagram of the solution">
            <a:extLst>
              <a:ext uri="{FF2B5EF4-FFF2-40B4-BE49-F238E27FC236}">
                <a16:creationId xmlns:a16="http://schemas.microsoft.com/office/drawing/2014/main" id="{B95254F1-D595-4F1F-9C65-21704FEFFEDC}"/>
              </a:ext>
            </a:extLst>
          </p:cNvPr>
          <p:cNvPicPr>
            <a:picLocks noChangeAspect="1"/>
          </p:cNvPicPr>
          <p:nvPr/>
        </p:nvPicPr>
        <p:blipFill>
          <a:blip r:embed="rId3"/>
          <a:stretch>
            <a:fillRect/>
          </a:stretch>
        </p:blipFill>
        <p:spPr>
          <a:xfrm>
            <a:off x="2257647" y="4426334"/>
            <a:ext cx="7676707" cy="2325876"/>
          </a:xfrm>
          <a:prstGeom prst="rect">
            <a:avLst/>
          </a:prstGeom>
        </p:spPr>
      </p:pic>
    </p:spTree>
    <p:extLst>
      <p:ext uri="{BB962C8B-B14F-4D97-AF65-F5344CB8AC3E}">
        <p14:creationId xmlns:p14="http://schemas.microsoft.com/office/powerpoint/2010/main" val="23193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latin typeface="+mj-lt"/>
              </a:rPr>
              <a:t>Offsite backup</a:t>
            </a:r>
          </a:p>
          <a:p>
            <a:pPr lvl="1"/>
            <a:r>
              <a:rPr lang="en-US" sz="2800" dirty="0">
                <a:solidFill>
                  <a:schemeClr val="tx1"/>
                </a:solidFill>
                <a:latin typeface="Segoe UI Semilight" panose="020B0402040204020203" pitchFamily="34" charset="0"/>
                <a:cs typeface="Segoe UI Semilight" panose="020B0402040204020203" pitchFamily="34" charset="0"/>
              </a:rPr>
              <a:t>SQL Server backup to URL </a:t>
            </a:r>
          </a:p>
          <a:p>
            <a:pPr lvl="2"/>
            <a:r>
              <a:rPr lang="en-US" sz="2200" dirty="0">
                <a:solidFill>
                  <a:schemeClr val="tx1"/>
                </a:solidFill>
                <a:latin typeface="Segoe UI Semilight" panose="020B0402040204020203" pitchFamily="34" charset="0"/>
                <a:cs typeface="Segoe UI Semilight" panose="020B0402040204020203" pitchFamily="34" charset="0"/>
              </a:rPr>
              <a:t>Performs backups directly to Azure Storage. </a:t>
            </a:r>
          </a:p>
          <a:p>
            <a:pPr lvl="2"/>
            <a:r>
              <a:rPr lang="en-US" sz="2200" dirty="0">
                <a:solidFill>
                  <a:schemeClr val="tx1"/>
                </a:solidFill>
                <a:latin typeface="Segoe UI Semilight" panose="020B0402040204020203" pitchFamily="34" charset="0"/>
                <a:cs typeface="Segoe UI Semilight" panose="020B0402040204020203" pitchFamily="34" charset="0"/>
              </a:rPr>
              <a:t>Storage accounts protected with access keys</a:t>
            </a:r>
          </a:p>
          <a:p>
            <a:pPr lvl="2"/>
            <a:r>
              <a:rPr lang="en-US" sz="2200" dirty="0">
                <a:solidFill>
                  <a:schemeClr val="tx1"/>
                </a:solidFill>
                <a:latin typeface="Segoe UI Semilight" panose="020B0402040204020203" pitchFamily="34" charset="0"/>
                <a:cs typeface="Segoe UI Semilight" panose="020B0402040204020203" pitchFamily="34" charset="0"/>
              </a:rPr>
              <a:t>Using the WITH ENCRYPTION option in the backup command further secures the backup from unauthorized backup.</a:t>
            </a:r>
          </a:p>
          <a:p>
            <a:pPr lvl="2"/>
            <a:r>
              <a:rPr lang="en-US" sz="2200" dirty="0">
                <a:solidFill>
                  <a:schemeClr val="tx1"/>
                </a:solidFill>
                <a:latin typeface="Segoe UI Semilight" panose="020B0402040204020203" pitchFamily="34" charset="0"/>
                <a:cs typeface="Segoe UI Semilight" panose="020B0402040204020203" pitchFamily="34" charset="0"/>
              </a:rPr>
              <a:t>Geo-redundancy in Azure Storage asynchronously copies the backup files to a second region.</a:t>
            </a:r>
          </a:p>
          <a:p>
            <a:pPr lvl="2"/>
            <a:r>
              <a:rPr lang="en-US" sz="2200" dirty="0">
                <a:solidFill>
                  <a:schemeClr val="tx1"/>
                </a:solidFill>
                <a:latin typeface="Segoe UI Semilight" panose="020B0402040204020203" pitchFamily="34" charset="0"/>
                <a:cs typeface="Segoe UI Semilight" panose="020B0402040204020203" pitchFamily="34" charset="0"/>
              </a:rPr>
              <a:t>Backup compression can minimize network overhead and optimize backup performance across a WAN.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84387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88133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Font typeface="Arial" pitchFamily="34" charset="0"/>
              <a:buNone/>
            </a:pPr>
            <a:r>
              <a:rPr lang="en-US" sz="2800" dirty="0">
                <a:solidFill>
                  <a:schemeClr val="tx1"/>
                </a:solidFill>
              </a:rPr>
              <a:t>Solution must support orchestrated failover so that failover does not require all hands on deck.</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Font typeface="Arial" pitchFamily="34" charset="0"/>
              <a:buNone/>
            </a:pPr>
            <a:r>
              <a:rPr lang="en-US" sz="2800" dirty="0">
                <a:solidFill>
                  <a:schemeClr val="tx1"/>
                </a:solidFill>
              </a:rPr>
              <a:t>Azure Site Recovery orchestrates replication of your on-premises and virtual machines to a secondary on-premises data center or to Azure. Site recovery handles the VM replication and integrates with SQL Server Availability Groups. Failover can be kicked off with a simple click.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371794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Solution must support the existing VMware infrastructure.</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Azure Site Recovery supports the replication of on-premises servers, Azure virtual machines, Hyper-V virtual machines, and VMware virtual machines.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17409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10573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Solution must not have a significant impact on database performance.</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The use of asynchronous replicas to the disaster recovery site will keep the overhead of Availability Group replication to near zero while providing the application the ability to offload the heavier read workloads to the secondary replicas.</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25956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10573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Disaster recovery infrastructure must be easily scalable to support changes in the workload.</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As workloads change, Azure virtual machines may be scaled up or down as necessary to provide the appropriate amount of resources. This can be done by modifying the virtual machine size.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87406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541225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400" dirty="0">
                <a:solidFill>
                  <a:schemeClr val="tx1"/>
                </a:solidFill>
              </a:rPr>
              <a:t>The disaster recovery sites must be highly available after a failover.</a:t>
            </a:r>
          </a:p>
          <a:p>
            <a:pPr marL="0" indent="0">
              <a:buFont typeface="Arial" pitchFamily="34" charset="0"/>
              <a:buNone/>
            </a:pPr>
            <a:r>
              <a:rPr lang="en-US" sz="24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300" dirty="0">
                <a:solidFill>
                  <a:schemeClr val="tx1"/>
                </a:solidFill>
              </a:rPr>
              <a:t>By placing Azure virtual machines into an Availability Set, you can keep your virtual machines available during downtime, such as during maintenance or unplanned outages. It is a best practice to use availability sets and load-balancing endpoints to help ensure that your application is always available and running efficiently.</a:t>
            </a:r>
          </a:p>
          <a:p>
            <a:pPr marL="0" indent="0">
              <a:buNone/>
            </a:pPr>
            <a:endParaRPr lang="en-US" sz="2300" dirty="0">
              <a:solidFill>
                <a:schemeClr val="tx1"/>
              </a:solidFill>
            </a:endParaRPr>
          </a:p>
          <a:p>
            <a:pPr marL="0" indent="0">
              <a:buNone/>
            </a:pPr>
            <a:r>
              <a:rPr lang="en-US" sz="2300" dirty="0">
                <a:solidFill>
                  <a:schemeClr val="tx1"/>
                </a:solidFill>
              </a:rPr>
              <a:t>SQL Server virtual machines will rely on a combination of Availability Sets and SQL Server Availability Groups to maintain uptime and synchronization. The SQL Servers will belong to a separate Availability Set from the web servers and will also use an internal load balancer.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00638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88133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Archive solution must not impact the current applications that periodically pull historical data from the production system.</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SQL Server Stretch Database does not require any changes to existing queries or applications, the location of the data is completely transparent to the application. The entire table is always online and can be queried. You will set the policy that determines where the data is stored either on the local server or in Azure.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68959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i="1" dirty="0">
                <a:solidFill>
                  <a:schemeClr val="tx1"/>
                </a:solidFill>
                <a:latin typeface="+mj-lt"/>
              </a:rPr>
              <a:t>Fabrikam Publishing</a:t>
            </a:r>
          </a:p>
          <a:p>
            <a:pPr lvl="1"/>
            <a:r>
              <a:rPr lang="en-US" sz="2800" dirty="0">
                <a:solidFill>
                  <a:schemeClr val="tx1"/>
                </a:solidFill>
                <a:latin typeface="Segoe UI Semilight" panose="020B0402040204020203" pitchFamily="34" charset="0"/>
                <a:cs typeface="Segoe UI Semilight" panose="020B0402040204020203" pitchFamily="34" charset="0"/>
              </a:rPr>
              <a:t>Media and publishing company</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Approximately 5000 employees</a:t>
            </a:r>
          </a:p>
          <a:p>
            <a:pPr lvl="2"/>
            <a:r>
              <a:rPr lang="en-US" sz="2400" dirty="0">
                <a:solidFill>
                  <a:schemeClr val="tx1"/>
                </a:solidFill>
                <a:latin typeface="Segoe UI Semilight" panose="020B0402040204020203" pitchFamily="34" charset="0"/>
                <a:cs typeface="Segoe UI Semilight" panose="020B0402040204020203" pitchFamily="34" charset="0"/>
              </a:rPr>
              <a:t>Successful direct-to-consumer e-commerce site</a:t>
            </a:r>
          </a:p>
          <a:p>
            <a:pPr lvl="3"/>
            <a:r>
              <a:rPr lang="en-US" sz="2204" dirty="0">
                <a:solidFill>
                  <a:schemeClr val="tx1"/>
                </a:solidFill>
                <a:latin typeface="Segoe UI Semilight" panose="020B0402040204020203" pitchFamily="34" charset="0"/>
                <a:cs typeface="Segoe UI Semilight" panose="020B0402040204020203" pitchFamily="34" charset="0"/>
              </a:rPr>
              <a:t>Built using .NET and SQL Server</a:t>
            </a:r>
          </a:p>
          <a:p>
            <a:pPr lvl="1"/>
            <a:r>
              <a:rPr lang="en-US" sz="2800" dirty="0">
                <a:solidFill>
                  <a:schemeClr val="tx1"/>
                </a:solidFill>
                <a:latin typeface="Segoe UI Semilight" panose="020B0402040204020203" pitchFamily="34" charset="0"/>
                <a:cs typeface="Segoe UI Semilight" panose="020B0402040204020203" pitchFamily="34" charset="0"/>
              </a:rPr>
              <a:t>Data center</a:t>
            </a:r>
          </a:p>
          <a:p>
            <a:pPr lvl="2"/>
            <a:r>
              <a:rPr lang="en-US" sz="2400" dirty="0">
                <a:solidFill>
                  <a:schemeClr val="tx1"/>
                </a:solidFill>
                <a:latin typeface="Segoe UI Semilight" panose="020B0402040204020203" pitchFamily="34" charset="0"/>
                <a:cs typeface="Segoe UI Semilight" panose="020B0402040204020203" pitchFamily="34" charset="0"/>
              </a:rPr>
              <a:t>Single location hosting all internal and external applications</a:t>
            </a:r>
          </a:p>
          <a:p>
            <a:pPr lvl="2"/>
            <a:r>
              <a:rPr lang="en-US" sz="2400" dirty="0">
                <a:solidFill>
                  <a:schemeClr val="tx1"/>
                </a:solidFill>
                <a:latin typeface="Segoe UI Semilight" panose="020B0402040204020203" pitchFamily="34" charset="0"/>
                <a:cs typeface="Segoe UI Semilight" panose="020B0402040204020203" pitchFamily="34" charset="0"/>
              </a:rPr>
              <a:t>Virtualized environment running VMWare</a:t>
            </a:r>
          </a:p>
          <a:p>
            <a:pPr lvl="2"/>
            <a:r>
              <a:rPr lang="en-US" sz="2400" dirty="0">
                <a:solidFill>
                  <a:schemeClr val="tx1"/>
                </a:solidFill>
                <a:latin typeface="Segoe UI Semilight" panose="020B0402040204020203" pitchFamily="34" charset="0"/>
                <a:cs typeface="Segoe UI Semilight" panose="020B0402040204020203" pitchFamily="34" charset="0"/>
              </a:rPr>
              <a:t>Application servers run all Microsoft software</a:t>
            </a:r>
          </a:p>
          <a:p>
            <a:pPr lvl="3"/>
            <a:r>
              <a:rPr lang="en-US" sz="2204" dirty="0">
                <a:solidFill>
                  <a:schemeClr val="tx1"/>
                </a:solidFill>
                <a:latin typeface="Segoe UI Semilight" panose="020B0402040204020203" pitchFamily="34" charset="0"/>
                <a:cs typeface="Segoe UI Semilight" panose="020B0402040204020203" pitchFamily="34" charset="0"/>
              </a:rPr>
              <a:t>Mostly AD-integrated Internet Information Services web apps</a:t>
            </a:r>
          </a:p>
          <a:p>
            <a:pPr lvl="3"/>
            <a:r>
              <a:rPr lang="en-US" sz="2204" dirty="0">
                <a:solidFill>
                  <a:schemeClr val="tx1"/>
                </a:solidFill>
                <a:latin typeface="Segoe UI Semilight" panose="020B0402040204020203" pitchFamily="34" charset="0"/>
                <a:cs typeface="Segoe UI Semilight" panose="020B0402040204020203" pitchFamily="34" charset="0"/>
              </a:rPr>
              <a:t>SQL Server 2016 backends where needed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34987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88133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dirty="0">
                <a:solidFill>
                  <a:schemeClr val="tx1"/>
                </a:solidFill>
              </a:rPr>
              <a:t>Objection </a:t>
            </a:r>
          </a:p>
          <a:p>
            <a:pPr marL="0" indent="0">
              <a:buNone/>
            </a:pPr>
            <a:r>
              <a:rPr lang="en-US" sz="2800" dirty="0">
                <a:solidFill>
                  <a:schemeClr val="tx1"/>
                </a:solidFill>
              </a:rPr>
              <a:t>Backups need to be secured offsite in less than two hours after completion.</a:t>
            </a:r>
          </a:p>
          <a:p>
            <a:pPr marL="0" indent="0">
              <a:buFont typeface="Arial" pitchFamily="34" charset="0"/>
              <a:buNone/>
            </a:pPr>
            <a:r>
              <a:rPr lang="en-US" sz="2800" dirty="0">
                <a:solidFill>
                  <a:schemeClr val="tx1"/>
                </a:solidFill>
              </a:rPr>
              <a:t> </a:t>
            </a:r>
          </a:p>
          <a:p>
            <a:pPr marL="0" indent="0">
              <a:buFont typeface="Arial" pitchFamily="34" charset="0"/>
              <a:buNone/>
            </a:pPr>
            <a:r>
              <a:rPr lang="en-US" sz="2800" b="1" dirty="0">
                <a:solidFill>
                  <a:schemeClr val="tx1"/>
                </a:solidFill>
              </a:rPr>
              <a:t>Potential answer</a:t>
            </a:r>
            <a:endParaRPr lang="en-US" sz="2800" dirty="0">
              <a:solidFill>
                <a:schemeClr val="tx1"/>
              </a:solidFill>
            </a:endParaRPr>
          </a:p>
          <a:p>
            <a:pPr marL="0" indent="0">
              <a:buNone/>
            </a:pPr>
            <a:r>
              <a:rPr lang="en-US" sz="2800" dirty="0">
                <a:solidFill>
                  <a:schemeClr val="tx1"/>
                </a:solidFill>
              </a:rPr>
              <a:t>SQL Server Backup to URL backs up databases directly to Azure Storage. As soon as the backup is complete, it is offsite and protected. Furthermore, if using geo-redundant storage, your database backups will be asynchronously replicated to a secondary region hundreds of miles away.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79749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2539512"/>
            <a:ext cx="11653523" cy="2052030"/>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“By using Azure, we have the confidence that we can keep our business running in the event of a disaster, with minimal overhead and near-zero data loss”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—Michelle Jenkins, Chief Information Officer, Fabrikam Publishing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99809"/>
            <a:ext cx="11653523" cy="4913911"/>
          </a:xfrm>
        </p:spPr>
        <p:txBody>
          <a:bodyPr>
            <a:noAutofit/>
          </a:bodyPr>
          <a:lstStyle/>
          <a:p>
            <a:pPr marL="0" indent="0">
              <a:buNone/>
            </a:pPr>
            <a:r>
              <a:rPr lang="en-US" sz="3600" i="1" dirty="0">
                <a:solidFill>
                  <a:schemeClr val="tx1"/>
                </a:solidFill>
                <a:latin typeface="+mj-lt"/>
              </a:rPr>
              <a:t>Recent Fabrikam Data Center Outage</a:t>
            </a:r>
          </a:p>
          <a:p>
            <a:pPr marL="792422" lvl="3" indent="-223838"/>
            <a:r>
              <a:rPr lang="en-US" sz="2400" dirty="0">
                <a:solidFill>
                  <a:schemeClr val="tx1"/>
                </a:solidFill>
                <a:latin typeface="Segoe UI Semilight" panose="020B0402040204020203" pitchFamily="34" charset="0"/>
                <a:cs typeface="Segoe UI Semilight" panose="020B0402040204020203" pitchFamily="34" charset="0"/>
              </a:rPr>
              <a:t>Lightning strike disabled cooling systems in data center</a:t>
            </a:r>
          </a:p>
          <a:p>
            <a:pPr marL="792422" lvl="3" indent="-223838"/>
            <a:r>
              <a:rPr lang="en-US" sz="2400" dirty="0">
                <a:solidFill>
                  <a:schemeClr val="tx1"/>
                </a:solidFill>
                <a:latin typeface="Segoe UI Semilight" panose="020B0402040204020203" pitchFamily="34" charset="0"/>
                <a:cs typeface="Segoe UI Semilight" panose="020B0402040204020203" pitchFamily="34" charset="0"/>
              </a:rPr>
              <a:t>Multi-day outage while cooling systems were repaired</a:t>
            </a:r>
          </a:p>
          <a:p>
            <a:pPr marL="792422" lvl="3" indent="-223838"/>
            <a:r>
              <a:rPr lang="en-US" sz="2400" dirty="0">
                <a:solidFill>
                  <a:schemeClr val="tx1"/>
                </a:solidFill>
                <a:latin typeface="Segoe UI Semilight" panose="020B0402040204020203" pitchFamily="34" charset="0"/>
                <a:cs typeface="Segoe UI Semilight" panose="020B0402040204020203" pitchFamily="34" charset="0"/>
              </a:rPr>
              <a:t>Board has approved funding of a disaster recovery site</a:t>
            </a:r>
          </a:p>
          <a:p>
            <a:pPr marL="792422" lvl="3" indent="-223838"/>
            <a:r>
              <a:rPr lang="en-US" sz="2400" dirty="0">
                <a:solidFill>
                  <a:schemeClr val="tx1"/>
                </a:solidFill>
                <a:latin typeface="Segoe UI Semilight" panose="020B0402040204020203" pitchFamily="34" charset="0"/>
                <a:cs typeface="Segoe UI Semilight" panose="020B0402040204020203" pitchFamily="34" charset="0"/>
              </a:rPr>
              <a:t>Cost is still a concern</a:t>
            </a:r>
          </a:p>
          <a:p>
            <a:pPr marL="0" indent="0">
              <a:spcAft>
                <a:spcPts val="882"/>
              </a:spcAft>
              <a:buNone/>
            </a:pPr>
            <a:endParaRPr lang="en-US" sz="1800" dirty="0">
              <a:solidFill>
                <a:schemeClr val="tx1"/>
              </a:solidFill>
            </a:endParaRPr>
          </a:p>
          <a:p>
            <a:pPr marL="0" indent="0">
              <a:spcAft>
                <a:spcPts val="882"/>
              </a:spcAft>
              <a:buNone/>
            </a:pPr>
            <a:r>
              <a:rPr lang="en-US" sz="2800" dirty="0">
                <a:solidFill>
                  <a:schemeClr val="tx1"/>
                </a:solidFill>
              </a:rPr>
              <a:t>“A disaster recovery site has been on our project proposals for the last four years, but it has always been shelved due to budget constraints,” says Michelle Jenkins, Chief Information Officer (CIO).</a:t>
            </a:r>
          </a:p>
        </p:txBody>
      </p:sp>
    </p:spTree>
    <p:extLst>
      <p:ext uri="{BB962C8B-B14F-4D97-AF65-F5344CB8AC3E}">
        <p14:creationId xmlns:p14="http://schemas.microsoft.com/office/powerpoint/2010/main" val="153573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39" y="1189178"/>
            <a:ext cx="7985075" cy="1346972"/>
          </a:xfrm>
        </p:spPr>
        <p:txBody>
          <a:bodyPr/>
          <a:lstStyle/>
          <a:p>
            <a:pPr marL="0" indent="0">
              <a:buNone/>
            </a:pPr>
            <a:r>
              <a:rPr lang="en-US" sz="3600" i="1" dirty="0"/>
              <a:t>Current Disaster Recovery Strategy</a:t>
            </a:r>
          </a:p>
          <a:p>
            <a:pPr marL="0" indent="0">
              <a:buNone/>
            </a:pPr>
            <a:endParaRPr lang="en-US" dirty="0"/>
          </a:p>
        </p:txBody>
      </p:sp>
      <p:sp>
        <p:nvSpPr>
          <p:cNvPr id="5" name="Rectangle 4">
            <a:extLst>
              <a:ext uri="{FF2B5EF4-FFF2-40B4-BE49-F238E27FC236}">
                <a16:creationId xmlns:a16="http://schemas.microsoft.com/office/drawing/2014/main" id="{C7E8CE15-7794-418B-AEFE-9BAF405E86B7}"/>
              </a:ext>
            </a:extLst>
          </p:cNvPr>
          <p:cNvSpPr/>
          <p:nvPr/>
        </p:nvSpPr>
        <p:spPr>
          <a:xfrm>
            <a:off x="-123567" y="1874520"/>
            <a:ext cx="6573795" cy="4093428"/>
          </a:xfrm>
          <a:prstGeom prst="rect">
            <a:avLst/>
          </a:prstGeom>
        </p:spPr>
        <p:txBody>
          <a:bodyPr wrap="square">
            <a:spAutoFit/>
          </a:bodyPr>
          <a:lstStyle/>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Classic backup/restore</a:t>
            </a: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Backups </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Dumped to file share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File share is backed up to tape and shipped offsite daily</a:t>
            </a:r>
            <a:r>
              <a:rPr lang="en-US" sz="1812" dirty="0">
                <a:latin typeface="Segoe UI Semilight" panose="020B0402040204020203" pitchFamily="34" charset="0"/>
                <a:cs typeface="Segoe UI Semilight" panose="020B0402040204020203" pitchFamily="34" charset="0"/>
              </a:rPr>
              <a:t>. </a:t>
            </a: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No online remote site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No warm standby machines</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DR site relies on temporary hardware rented from a hosting facility</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Failover has never been tested due to cost and complexity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263C41B8-73BA-41C1-89A8-743E1BE16289}"/>
              </a:ext>
            </a:extLst>
          </p:cNvPr>
          <p:cNvPicPr>
            <a:picLocks noChangeAspect="1"/>
          </p:cNvPicPr>
          <p:nvPr/>
        </p:nvPicPr>
        <p:blipFill>
          <a:blip r:embed="rId3"/>
          <a:stretch>
            <a:fillRect/>
          </a:stretch>
        </p:blipFill>
        <p:spPr>
          <a:xfrm>
            <a:off x="7095744" y="1874520"/>
            <a:ext cx="4584589" cy="3468925"/>
          </a:xfrm>
          <a:prstGeom prst="rect">
            <a:avLst/>
          </a:prstGeom>
        </p:spPr>
      </p:pic>
    </p:spTree>
    <p:extLst>
      <p:ext uri="{BB962C8B-B14F-4D97-AF65-F5344CB8AC3E}">
        <p14:creationId xmlns:p14="http://schemas.microsoft.com/office/powerpoint/2010/main" val="150047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673821" cy="899666"/>
          </a:xfrm>
        </p:spPr>
        <p:txBody>
          <a:bodyPr>
            <a:noAutofit/>
          </a:bodyPr>
          <a:lstStyle/>
          <a:p>
            <a:pPr marL="0" indent="0">
              <a:buNone/>
            </a:pPr>
            <a:r>
              <a:rPr lang="en-US" sz="3600" i="1" dirty="0">
                <a:solidFill>
                  <a:schemeClr val="tx1"/>
                </a:solidFill>
                <a:latin typeface="+mj-lt"/>
              </a:rPr>
              <a:t>Performance concerns</a:t>
            </a:r>
          </a:p>
          <a:p>
            <a:pPr marL="0" indent="0">
              <a:spcAft>
                <a:spcPts val="882"/>
              </a:spcAft>
              <a:buNone/>
            </a:pPr>
            <a:endParaRPr lang="en-US" sz="1800" dirty="0">
              <a:solidFill>
                <a:schemeClr val="tx1"/>
              </a:solidFill>
            </a:endParaRPr>
          </a:p>
        </p:txBody>
      </p:sp>
      <p:sp>
        <p:nvSpPr>
          <p:cNvPr id="5" name="Rectangle 4">
            <a:extLst>
              <a:ext uri="{FF2B5EF4-FFF2-40B4-BE49-F238E27FC236}">
                <a16:creationId xmlns:a16="http://schemas.microsoft.com/office/drawing/2014/main" id="{3462BA84-6110-4A86-81CA-CB0B976E4578}"/>
              </a:ext>
            </a:extLst>
          </p:cNvPr>
          <p:cNvSpPr/>
          <p:nvPr/>
        </p:nvSpPr>
        <p:spPr>
          <a:xfrm>
            <a:off x="-152401" y="1921782"/>
            <a:ext cx="6673821" cy="2800767"/>
          </a:xfrm>
          <a:prstGeom prst="rect">
            <a:avLst/>
          </a:prstGeom>
        </p:spPr>
        <p:txBody>
          <a:bodyPr wrap="square">
            <a:spAutoFit/>
          </a:bodyPr>
          <a:lstStyle/>
          <a:p>
            <a:pPr lvl="1"/>
            <a:r>
              <a:rPr lang="en-US" sz="2800" dirty="0">
                <a:latin typeface="Segoe UI Semilight" panose="020B0402040204020203" pitchFamily="34" charset="0"/>
                <a:cs typeface="Segoe UI Semilight" panose="020B0402040204020203" pitchFamily="34" charset="0"/>
              </a:rPr>
              <a:t>Periodic application performance issues</a:t>
            </a:r>
            <a:endParaRPr lang="en-US" sz="2400" dirty="0">
              <a:latin typeface="Segoe UI Semilight" panose="020B0402040204020203" pitchFamily="34" charset="0"/>
              <a:cs typeface="Segoe UI Semilight" panose="020B0402040204020203" pitchFamily="34" charset="0"/>
            </a:endParaRP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Heavy read workloads around new product releases</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High read latency at the data tier</a:t>
            </a:r>
          </a:p>
          <a:p>
            <a:pPr lvl="1"/>
            <a:r>
              <a:rPr lang="en-US" sz="2800" dirty="0">
                <a:latin typeface="Segoe UI Semilight" panose="020B0402040204020203" pitchFamily="34" charset="0"/>
                <a:cs typeface="Segoe UI Semilight" panose="020B0402040204020203" pitchFamily="34" charset="0"/>
              </a:rPr>
              <a:t>Maintenance jobs running too long</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Large tables </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No archival strategy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426838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6493068" cy="5211623"/>
          </a:xfrm>
        </p:spPr>
        <p:txBody>
          <a:bodyPr>
            <a:noAutofit/>
          </a:bodyPr>
          <a:lstStyle/>
          <a:p>
            <a:pPr marL="0" indent="0">
              <a:buNone/>
            </a:pPr>
            <a:r>
              <a:rPr lang="en-US" sz="3600" i="1" dirty="0">
                <a:solidFill>
                  <a:schemeClr val="tx1"/>
                </a:solidFill>
                <a:latin typeface="+mj-lt"/>
              </a:rPr>
              <a:t>Security concerns</a:t>
            </a:r>
          </a:p>
          <a:p>
            <a:pPr lvl="1"/>
            <a:r>
              <a:rPr lang="en-US" sz="2800" dirty="0">
                <a:solidFill>
                  <a:schemeClr val="tx1"/>
                </a:solidFill>
                <a:latin typeface="Segoe UI Semilight" panose="020B0402040204020203" pitchFamily="34" charset="0"/>
                <a:cs typeface="Segoe UI Semilight" panose="020B0402040204020203" pitchFamily="34" charset="0"/>
              </a:rPr>
              <a:t>PCI and PII data</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Requires column level encryption</a:t>
            </a:r>
          </a:p>
          <a:p>
            <a:pPr lvl="2"/>
            <a:r>
              <a:rPr lang="en-US" sz="2400" dirty="0">
                <a:solidFill>
                  <a:schemeClr val="tx1"/>
                </a:solidFill>
                <a:latin typeface="Segoe UI Semilight" panose="020B0402040204020203" pitchFamily="34" charset="0"/>
                <a:cs typeface="Segoe UI Semilight" panose="020B0402040204020203" pitchFamily="34" charset="0"/>
              </a:rPr>
              <a:t>Requires protection in-flight and at rest</a:t>
            </a:r>
          </a:p>
          <a:p>
            <a:pPr lvl="2"/>
            <a:r>
              <a:rPr lang="en-US" sz="2400" dirty="0">
                <a:solidFill>
                  <a:schemeClr val="tx1"/>
                </a:solidFill>
                <a:latin typeface="Segoe UI Semilight" panose="020B0402040204020203" pitchFamily="34" charset="0"/>
                <a:cs typeface="Segoe UI Semilight" panose="020B0402040204020203" pitchFamily="34" charset="0"/>
              </a:rPr>
              <a:t>Data should only be accessible by the application </a:t>
            </a:r>
          </a:p>
          <a:p>
            <a:pPr lvl="2"/>
            <a:r>
              <a:rPr lang="en-US" sz="2400" dirty="0">
                <a:solidFill>
                  <a:schemeClr val="tx1"/>
                </a:solidFill>
                <a:latin typeface="Segoe UI Semilight" panose="020B0402040204020203" pitchFamily="34" charset="0"/>
                <a:cs typeface="Segoe UI Semilight" panose="020B0402040204020203" pitchFamily="34" charset="0"/>
              </a:rPr>
              <a:t>Encryption Key management</a:t>
            </a:r>
          </a:p>
          <a:p>
            <a:pPr lvl="3"/>
            <a:r>
              <a:rPr lang="en-US" sz="2204" dirty="0">
                <a:solidFill>
                  <a:schemeClr val="tx1"/>
                </a:solidFill>
                <a:latin typeface="Segoe UI Semilight" panose="020B0402040204020203" pitchFamily="34" charset="0"/>
                <a:cs typeface="Segoe UI Semilight" panose="020B0402040204020203" pitchFamily="34" charset="0"/>
              </a:rPr>
              <a:t>Key management is the responsibility of the security team</a:t>
            </a:r>
          </a:p>
          <a:p>
            <a:pPr lvl="3"/>
            <a:r>
              <a:rPr lang="en-US" sz="2204" dirty="0">
                <a:solidFill>
                  <a:schemeClr val="tx1"/>
                </a:solidFill>
                <a:latin typeface="Segoe UI Semilight" panose="020B0402040204020203" pitchFamily="34" charset="0"/>
                <a:cs typeface="Segoe UI Semilight" panose="020B0402040204020203" pitchFamily="34" charset="0"/>
              </a:rPr>
              <a:t>Automation of key management if possible</a:t>
            </a:r>
          </a:p>
          <a:p>
            <a:pPr marL="0" indent="0">
              <a:spcAft>
                <a:spcPts val="882"/>
              </a:spcAft>
              <a:buNone/>
            </a:pPr>
            <a:endParaRPr lang="en-US" sz="1800" dirty="0">
              <a:solidFill>
                <a:schemeClr val="tx1"/>
              </a:solidFill>
            </a:endParaRP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35812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r>
              <a:rPr lang="en-US" sz="2800" dirty="0">
                <a:solidFill>
                  <a:schemeClr val="tx1"/>
                </a:solidFill>
                <a:latin typeface="+mj-lt"/>
              </a:rPr>
              <a:t>Multi-site disaster recovery solution</a:t>
            </a:r>
          </a:p>
          <a:p>
            <a:pPr lvl="1"/>
            <a:r>
              <a:rPr lang="en-US" sz="2200" dirty="0">
                <a:solidFill>
                  <a:schemeClr val="tx1"/>
                </a:solidFill>
                <a:latin typeface="+mj-lt"/>
              </a:rPr>
              <a:t>Coverage of both web and data tiers</a:t>
            </a:r>
          </a:p>
          <a:p>
            <a:pPr lvl="1"/>
            <a:r>
              <a:rPr lang="en-US" sz="2200" dirty="0">
                <a:solidFill>
                  <a:schemeClr val="tx1"/>
                </a:solidFill>
                <a:latin typeface="+mj-lt"/>
              </a:rPr>
              <a:t>Minimal complexity with orchestrated failover</a:t>
            </a:r>
          </a:p>
          <a:p>
            <a:pPr lvl="1"/>
            <a:r>
              <a:rPr lang="en-US" sz="2200" dirty="0">
                <a:solidFill>
                  <a:schemeClr val="tx1"/>
                </a:solidFill>
                <a:latin typeface="+mj-lt"/>
              </a:rPr>
              <a:t>Near-zero data loss</a:t>
            </a:r>
          </a:p>
          <a:p>
            <a:pPr lvl="1"/>
            <a:r>
              <a:rPr lang="en-US" sz="2200" dirty="0">
                <a:solidFill>
                  <a:schemeClr val="tx1"/>
                </a:solidFill>
                <a:latin typeface="+mj-lt"/>
              </a:rPr>
              <a:t>Ability to scale DR site infrastructure as the environment grows</a:t>
            </a:r>
          </a:p>
          <a:p>
            <a:r>
              <a:rPr lang="en-US" sz="2800" dirty="0">
                <a:solidFill>
                  <a:schemeClr val="tx1"/>
                </a:solidFill>
              </a:rPr>
              <a:t>Data platform performance solution</a:t>
            </a:r>
          </a:p>
          <a:p>
            <a:pPr lvl="1"/>
            <a:r>
              <a:rPr lang="en-US" sz="2200" dirty="0">
                <a:solidFill>
                  <a:schemeClr val="tx1"/>
                </a:solidFill>
                <a:latin typeface="+mj-lt"/>
              </a:rPr>
              <a:t>Scale-out the read workloads</a:t>
            </a:r>
          </a:p>
          <a:p>
            <a:pPr lvl="1"/>
            <a:r>
              <a:rPr lang="en-US" sz="2200" dirty="0">
                <a:solidFill>
                  <a:schemeClr val="tx1"/>
                </a:solidFill>
                <a:latin typeface="+mj-lt"/>
              </a:rPr>
              <a:t>Minimal impact on write performance</a:t>
            </a:r>
          </a:p>
          <a:p>
            <a:r>
              <a:rPr lang="en-US" sz="2800" dirty="0">
                <a:solidFill>
                  <a:schemeClr val="tx1"/>
                </a:solidFill>
                <a:latin typeface="+mj-lt"/>
              </a:rPr>
              <a:t>Data encryption solution</a:t>
            </a:r>
          </a:p>
          <a:p>
            <a:pPr lvl="1"/>
            <a:r>
              <a:rPr lang="en-US" sz="2200" dirty="0">
                <a:solidFill>
                  <a:schemeClr val="tx1"/>
                </a:solidFill>
                <a:latin typeface="+mj-lt"/>
              </a:rPr>
              <a:t>Protect data in-flight and at rest</a:t>
            </a:r>
          </a:p>
          <a:p>
            <a:pPr lvl="1"/>
            <a:r>
              <a:rPr lang="en-US" sz="2200" dirty="0">
                <a:solidFill>
                  <a:schemeClr val="tx1"/>
                </a:solidFill>
                <a:latin typeface="+mj-lt"/>
              </a:rPr>
              <a:t>Key management solution to prevent unauthorized persons from gaining access (including DBAs and Developers)</a:t>
            </a:r>
          </a:p>
          <a:p>
            <a:pPr lvl="1"/>
            <a:r>
              <a:rPr lang="en-US" sz="2200" dirty="0">
                <a:solidFill>
                  <a:schemeClr val="tx1"/>
                </a:solidFill>
                <a:latin typeface="+mj-lt"/>
              </a:rPr>
              <a:t>Allows security team to manage key rotation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4135</Words>
  <Application>Microsoft Office PowerPoint</Application>
  <PresentationFormat>Widescreen</PresentationFormat>
  <Paragraphs>766</Paragraphs>
  <Slides>42</Slides>
  <Notes>42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42</vt:i4>
      </vt:variant>
    </vt:vector>
  </HeadingPairs>
  <TitlesOfParts>
    <vt:vector size="56" baseType="lpstr">
      <vt:lpstr>MS PGothic</vt:lpstr>
      <vt:lpstr>Arial</vt:lpstr>
      <vt:lpstr>Calibri</vt:lpstr>
      <vt:lpstr>Calibri Light</vt:lpstr>
      <vt:lpstr>Consolas</vt:lpstr>
      <vt:lpstr>Segoe UI</vt:lpstr>
      <vt:lpstr>Segoe UI Black</vt:lpstr>
      <vt:lpstr>Segoe UI Light</vt:lpstr>
      <vt:lpstr>Segoe UI Semibold</vt:lpstr>
      <vt:lpstr>Segoe UI Semilight</vt:lpstr>
      <vt:lpstr>Wingdings</vt:lpstr>
      <vt:lpstr>Wingdings 3</vt:lpstr>
      <vt:lpstr>2_Server and Cloud 2013</vt:lpstr>
      <vt:lpstr>C+E Readiness Template</vt:lpstr>
      <vt:lpstr>SQL Server hybrid cloud</vt:lpstr>
      <vt:lpstr>Abstract and learning objectives</vt:lpstr>
      <vt:lpstr>Step 1: Review the customer case study</vt:lpstr>
      <vt:lpstr>Customer situation </vt:lpstr>
      <vt:lpstr>Customer situation</vt:lpstr>
      <vt:lpstr>Customer situation </vt:lpstr>
      <vt:lpstr>Customer situation </vt:lpstr>
      <vt:lpstr>Customer situation </vt:lpstr>
      <vt:lpstr>Customer needs </vt:lpstr>
      <vt:lpstr>Customer needs </vt:lpstr>
      <vt:lpstr>Customer objections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2018-04-16T21:58:14Z</dcterms:created>
  <dcterms:modified xsi:type="dcterms:W3CDTF">2018-06-29T11:00:45Z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2018-04-16T22:05:10.1491246Z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